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24"/>
  </p:notesMasterIdLst>
  <p:handoutMasterIdLst>
    <p:handoutMasterId r:id="rId25"/>
  </p:handoutMasterIdLst>
  <p:sldIdLst>
    <p:sldId id="267" r:id="rId3"/>
    <p:sldId id="386" r:id="rId4"/>
    <p:sldId id="387" r:id="rId5"/>
    <p:sldId id="388" r:id="rId6"/>
    <p:sldId id="389" r:id="rId7"/>
    <p:sldId id="324" r:id="rId8"/>
    <p:sldId id="306" r:id="rId9"/>
    <p:sldId id="307" r:id="rId10"/>
    <p:sldId id="308" r:id="rId11"/>
    <p:sldId id="390" r:id="rId12"/>
    <p:sldId id="401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262B3-4633-498D-8D84-1FBA587F0915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13942-3D20-444D-8C2A-A1776A601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9239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9C891-1D4C-418B-8B24-E0AF02A4737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B46A3-1E38-453B-B9D9-2597358AA2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5456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7306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37238"/>
            <a:ext cx="91440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0670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1E436-EC55-437F-9203-5E18D0005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888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CE01-51EE-40BD-A8E5-CA8927AF0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25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000000"/>
                </a:solidFill>
                <a:cs typeface="+mn-cs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DED853B-533B-4C11-B3DB-D23FB4401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4847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73024-3964-4E63-8ADD-B20039BBB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545356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3C75A-7D5C-4D37-AFAA-CC7792258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14177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3648-5E5A-4133-980C-B9219A7B5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808796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28B4E-5FBC-412E-B3A4-3ECFCA15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01477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BB313-D79A-4FB5-B8EF-64007DE3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15798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AB4BB-7B89-40F1-A688-5DDCC90A5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340155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673B9-BB48-459D-A34D-5D19F4DF1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96173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1"/>
            <a:ext cx="8075240" cy="39170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5304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9593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5C6E-D0D8-46B9-A12B-8BC762362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949622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0D06E-E750-46DA-9525-B6FD4F7A6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958614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6BD14-74D4-4EA8-AA9E-F02129AA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21364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245C7-62F7-4B7C-84DD-377681939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005042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68AB-B368-46F6-B381-23E11A1C0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910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81AC-93ED-403C-9787-FA6821F1E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418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94C7A-0F67-42C8-A084-7C5D8EA7C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92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0A00-8D74-43A2-9331-7ED985594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298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BFDC-B288-4CBA-B351-79286CA39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920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C7BFA-739F-4D39-8127-ED6713C17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667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F7DB8-7C84-4E85-9A93-537E25C0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009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76F62B-A36F-42DE-B219-FE55C1ED8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>
                  <a:solidFill>
                    <a:srgbClr val="000000"/>
                  </a:solidFill>
                  <a:cs typeface="+mn-cs"/>
                </a:endParaRPr>
              </a:p>
            </p:txBody>
          </p:sp>
          <p:sp>
            <p:nvSpPr>
              <p:cNvPr id="2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 smtClean="0">
                  <a:solidFill>
                    <a:srgbClr val="000000"/>
                  </a:solidFill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>
                  <a:solidFill>
                    <a:srgbClr val="000000"/>
                  </a:solidFill>
                  <a:cs typeface="+mn-cs"/>
                </a:endParaRPr>
              </a:p>
            </p:txBody>
          </p:sp>
          <p:sp>
            <p:nvSpPr>
              <p:cNvPr id="2059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>
                  <a:solidFill>
                    <a:srgbClr val="000000"/>
                  </a:solidFill>
                  <a:cs typeface="+mn-cs"/>
                </a:endParaRPr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9BB3272B-8A71-4DB7-9758-CB2F681040C7}" type="slidenum">
              <a:rPr lang="en-US">
                <a:cs typeface="+mn-cs"/>
              </a:rPr>
              <a:pPr>
                <a:defRPr/>
              </a:pPr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190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22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9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3581400"/>
            <a:ext cx="4432300" cy="1143000"/>
          </a:xfrm>
        </p:spPr>
        <p:txBody>
          <a:bodyPr/>
          <a:lstStyle/>
          <a:p>
            <a:pPr algn="ctr" eaLnBrk="1" hangingPunct="1"/>
            <a:r>
              <a:rPr lang="en-US" altLang="en-US" sz="3200" smtClean="0"/>
              <a:t>Dr. Unnikrishnan P.C.</a:t>
            </a:r>
          </a:p>
          <a:p>
            <a:pPr algn="ctr" eaLnBrk="1" hangingPunct="1"/>
            <a:r>
              <a:rPr lang="en-US" altLang="en-US" smtClean="0"/>
              <a:t>Professor, EEE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979712" y="1628800"/>
            <a:ext cx="6545857" cy="108012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/>
              <a:t>EE216 Electrical Engineering</a:t>
            </a:r>
            <a:endParaRPr lang="en-US" altLang="en-US" sz="4800" dirty="0" smtClean="0"/>
          </a:p>
        </p:txBody>
      </p:sp>
      <p:pic>
        <p:nvPicPr>
          <p:cNvPr id="5125" name="Picture 6" descr="C:\Users\HP\Desktop\Screenshot_2016-07-10-09-47-22-477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6288" y="0"/>
            <a:ext cx="4564062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electricaltechnology.org/wp-content/uploads/2015/10/AC-Electrical-Drive-Block-Diagram-What-is-electric-dri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68960"/>
            <a:ext cx="432048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17665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/>
          <a:lstStyle/>
          <a:p>
            <a:r>
              <a:rPr lang="en-US" sz="3600" b="1" dirty="0" smtClean="0"/>
              <a:t>Induction Generator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5257800"/>
          </a:xfrm>
        </p:spPr>
        <p:txBody>
          <a:bodyPr/>
          <a:lstStyle/>
          <a:p>
            <a:r>
              <a:rPr lang="en-US" dirty="0"/>
              <a:t>Suppose that an induction machine is coupled with the prime mover whose speed can be controlled. </a:t>
            </a:r>
            <a:endParaRPr lang="en-US" dirty="0" smtClean="0"/>
          </a:p>
          <a:p>
            <a:r>
              <a:rPr lang="en-US" dirty="0"/>
              <a:t>If the speed of the prime mover is increased such that the slip becomes </a:t>
            </a:r>
            <a:r>
              <a:rPr lang="en-US" dirty="0" smtClean="0"/>
              <a:t>negative</a:t>
            </a:r>
          </a:p>
          <a:p>
            <a:r>
              <a:rPr lang="en-US" dirty="0" smtClean="0"/>
              <a:t>As Slip </a:t>
            </a:r>
            <a:r>
              <a:rPr lang="en-US" dirty="0"/>
              <a:t>becomes </a:t>
            </a:r>
            <a:r>
              <a:rPr lang="en-US" dirty="0" smtClean="0"/>
              <a:t>negative, the </a:t>
            </a:r>
            <a:r>
              <a:rPr lang="en-US" dirty="0"/>
              <a:t>rotor current and rotor </a:t>
            </a:r>
            <a:r>
              <a:rPr lang="en-US" dirty="0" err="1"/>
              <a:t>emf</a:t>
            </a:r>
            <a:r>
              <a:rPr lang="en-US" dirty="0"/>
              <a:t> attains negative value</a:t>
            </a:r>
            <a:r>
              <a:rPr lang="en-US" dirty="0" smtClean="0"/>
              <a:t>.</a:t>
            </a:r>
          </a:p>
          <a:p>
            <a:r>
              <a:rPr lang="en-US" dirty="0"/>
              <a:t>The prime mover torque becomes opposite to electric torque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55740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2"/>
          </a:xfrm>
        </p:spPr>
        <p:txBody>
          <a:bodyPr/>
          <a:lstStyle/>
          <a:p>
            <a:r>
              <a:rPr lang="en-US" sz="3600" b="1" dirty="0" smtClean="0"/>
              <a:t>Induction </a:t>
            </a:r>
            <a:r>
              <a:rPr lang="en-US" sz="3600" b="1" dirty="0" smtClean="0"/>
              <a:t>Generator ……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343400"/>
          </a:xfrm>
        </p:spPr>
        <p:txBody>
          <a:bodyPr/>
          <a:lstStyle/>
          <a:p>
            <a:r>
              <a:rPr lang="en-US" b="1" dirty="0" smtClean="0"/>
              <a:t>Induction generators</a:t>
            </a:r>
            <a:r>
              <a:rPr lang="en-US" dirty="0" smtClean="0"/>
              <a:t> are often used in wind turbines and some micro hydro installations due to their ability to produce useful power at varying rotor speeds. </a:t>
            </a:r>
            <a:endParaRPr lang="en-US" dirty="0" smtClean="0"/>
          </a:p>
          <a:p>
            <a:r>
              <a:rPr lang="en-US" b="1" dirty="0" smtClean="0"/>
              <a:t>Induction </a:t>
            </a:r>
            <a:r>
              <a:rPr lang="en-US" b="1" dirty="0" smtClean="0"/>
              <a:t>generators</a:t>
            </a:r>
            <a:r>
              <a:rPr lang="en-US" dirty="0" smtClean="0"/>
              <a:t> are mechanically and electrically simpler than other </a:t>
            </a:r>
            <a:r>
              <a:rPr lang="en-US" b="1" dirty="0" smtClean="0"/>
              <a:t>generator</a:t>
            </a:r>
            <a:r>
              <a:rPr lang="en-US" dirty="0" smtClean="0"/>
              <a:t> types.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also more rugged, requiring no brushes or </a:t>
            </a:r>
            <a:r>
              <a:rPr lang="en-US" dirty="0" err="1" smtClean="0"/>
              <a:t>commutators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5740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en-CA" b="1" dirty="0"/>
              <a:t>Example</a:t>
            </a:r>
            <a:endParaRPr lang="en-US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712968" cy="391703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CA" dirty="0"/>
              <a:t>A 208-V, 10hp, four pole, 60 Hz, Y-connected induction motor has a full-load slip of 5 </a:t>
            </a:r>
            <a:r>
              <a:rPr lang="en-CA" dirty="0" smtClean="0"/>
              <a:t>percent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 smtClean="0"/>
              <a:t>What </a:t>
            </a:r>
            <a:r>
              <a:rPr lang="en-CA" dirty="0"/>
              <a:t>is the synchronous speed of this motor?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What is the rotor speed of this motor at rated load?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What is the rotor frequency of this motor at rated load?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What is the shaft torque of this motor at rated load?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189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Solution</a:t>
            </a:r>
            <a:endParaRPr lang="en-US" b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001000" cy="4678362"/>
          </a:xfrm>
        </p:spPr>
        <p:txBody>
          <a:bodyPr/>
          <a:lstStyle/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 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endParaRPr lang="en-CA" dirty="0"/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  </a:t>
            </a:r>
          </a:p>
          <a:p>
            <a:pPr marL="928688" lvl="1" indent="-457200">
              <a:buFont typeface="Times New Roman" pitchFamily="18" charset="0"/>
              <a:buNone/>
            </a:pPr>
            <a:endParaRPr lang="en-CA" dirty="0"/>
          </a:p>
          <a:p>
            <a:pPr marL="928688" lvl="1" indent="-457200">
              <a:buFont typeface="Times New Roman" pitchFamily="18" charset="0"/>
              <a:buAutoNum type="arabicPeriod" startAt="3"/>
            </a:pPr>
            <a:endParaRPr lang="en-CA" dirty="0"/>
          </a:p>
          <a:p>
            <a:pPr marL="928688" lvl="1" indent="-457200">
              <a:buFont typeface="Times New Roman" pitchFamily="18" charset="0"/>
              <a:buAutoNum type="arabicPeriod" startAt="3"/>
            </a:pPr>
            <a:r>
              <a:rPr lang="en-CA" dirty="0"/>
              <a:t> </a:t>
            </a:r>
          </a:p>
          <a:p>
            <a:pPr marL="928688" lvl="1" indent="-457200">
              <a:buFont typeface="Times New Roman" pitchFamily="18" charset="0"/>
              <a:buNone/>
            </a:pPr>
            <a:endParaRPr lang="en-CA" dirty="0"/>
          </a:p>
          <a:p>
            <a:pPr marL="928688" lvl="1" indent="-457200">
              <a:buFont typeface="Times New Roman" pitchFamily="18" charset="0"/>
              <a:buAutoNum type="arabicPeriod" startAt="4"/>
            </a:pPr>
            <a:r>
              <a:rPr lang="en-CA" dirty="0"/>
              <a:t>   </a:t>
            </a:r>
          </a:p>
          <a:p>
            <a:pPr marL="928688" lvl="1" indent="-457200">
              <a:buFont typeface="Times New Roman" pitchFamily="18" charset="0"/>
              <a:buNone/>
            </a:pPr>
            <a:r>
              <a:rPr lang="en-CA" dirty="0"/>
              <a:t> </a:t>
            </a:r>
          </a:p>
          <a:p>
            <a:pPr marL="928688" lvl="1" indent="-457200">
              <a:buFont typeface="Times New Roman" pitchFamily="18" charset="0"/>
              <a:buAutoNum type="arabicPeriod" startAt="4"/>
            </a:pPr>
            <a:endParaRPr lang="en-US" dirty="0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547813" y="1412875"/>
          <a:ext cx="3887787" cy="700088"/>
        </p:xfrm>
        <a:graphic>
          <a:graphicData uri="http://schemas.openxmlformats.org/presentationml/2006/ole">
            <p:oleObj spid="_x0000_s55298" name="Equation" r:id="rId3" imgW="2184400" imgH="393700" progId="">
              <p:embed/>
            </p:oleObj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1619250" y="2420938"/>
          <a:ext cx="3673475" cy="825500"/>
        </p:xfrm>
        <a:graphic>
          <a:graphicData uri="http://schemas.openxmlformats.org/presentationml/2006/ole">
            <p:oleObj spid="_x0000_s55299" name="Equation" r:id="rId4" imgW="2032000" imgH="457200" progId="">
              <p:embed/>
            </p:oleObj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619250" y="3716338"/>
          <a:ext cx="3313113" cy="476250"/>
        </p:xfrm>
        <a:graphic>
          <a:graphicData uri="http://schemas.openxmlformats.org/presentationml/2006/ole">
            <p:oleObj spid="_x0000_s55300" name="Equation" r:id="rId5" imgW="1587500" imgH="228600" progId="">
              <p:embed/>
            </p:oleObj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1547813" y="4508500"/>
          <a:ext cx="4103687" cy="1790700"/>
        </p:xfrm>
        <a:graphic>
          <a:graphicData uri="http://schemas.openxmlformats.org/presentationml/2006/ole">
            <p:oleObj spid="_x0000_s55301" name="Equation" r:id="rId6" imgW="2387600" imgH="1041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5623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CA" b="1" dirty="0"/>
              <a:t>Example</a:t>
            </a:r>
            <a:endParaRPr lang="en-US" b="1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55" y="836712"/>
            <a:ext cx="9144000" cy="391703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CA" dirty="0"/>
              <a:t>A 480-V, 60 Hz, 50-hp, three phase induction motor is drawing 60A at 0.85 PF lagging. The stator copper losses are 2 kW, and the rotor copper losses are 700 W. The friction and </a:t>
            </a:r>
            <a:r>
              <a:rPr lang="en-CA" dirty="0" err="1"/>
              <a:t>windage</a:t>
            </a:r>
            <a:r>
              <a:rPr lang="en-CA" dirty="0"/>
              <a:t> losses are 600 W, the core losses are 1800 W, and the stray losses are negligible. Find the following quantities: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The air-gap power </a:t>
            </a:r>
            <a:r>
              <a:rPr lang="en-CA" i="1" dirty="0"/>
              <a:t>P</a:t>
            </a:r>
            <a:r>
              <a:rPr lang="en-CA" i="1" baseline="-25000" dirty="0"/>
              <a:t>AG.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The power converted </a:t>
            </a:r>
            <a:r>
              <a:rPr lang="en-CA" i="1" dirty="0" err="1"/>
              <a:t>P</a:t>
            </a:r>
            <a:r>
              <a:rPr lang="en-CA" i="1" baseline="-25000" dirty="0" err="1"/>
              <a:t>conv</a:t>
            </a:r>
            <a:r>
              <a:rPr lang="en-CA" dirty="0"/>
              <a:t>.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The output power </a:t>
            </a:r>
            <a:r>
              <a:rPr lang="en-CA" i="1" dirty="0"/>
              <a:t>P</a:t>
            </a:r>
            <a:r>
              <a:rPr lang="en-CA" i="1" baseline="-25000" dirty="0"/>
              <a:t>out</a:t>
            </a:r>
            <a:r>
              <a:rPr lang="en-CA" dirty="0"/>
              <a:t>.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The efficiency of the motor.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9624"/>
            <a:ext cx="8229600" cy="1143000"/>
          </a:xfrm>
        </p:spPr>
        <p:txBody>
          <a:bodyPr/>
          <a:lstStyle/>
          <a:p>
            <a:r>
              <a:rPr lang="en-CA" b="1" dirty="0"/>
              <a:t>Solution</a:t>
            </a:r>
            <a:endParaRPr lang="en-US" b="1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/>
              <a:t> 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endParaRPr lang="en-CA"/>
          </a:p>
          <a:p>
            <a:pPr marL="928688" lvl="1" indent="-457200">
              <a:buFont typeface="Times New Roman" pitchFamily="18" charset="0"/>
              <a:buAutoNum type="arabicPeriod"/>
            </a:pPr>
            <a:endParaRPr lang="en-CA"/>
          </a:p>
          <a:p>
            <a:pPr marL="928688" lvl="1" indent="-457200">
              <a:buFont typeface="Times New Roman" pitchFamily="18" charset="0"/>
              <a:buNone/>
            </a:pPr>
            <a:r>
              <a:rPr lang="en-CA"/>
              <a:t>  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endParaRPr lang="en-CA"/>
          </a:p>
          <a:p>
            <a:pPr marL="928688" lvl="1" indent="-457200">
              <a:buFont typeface="Times New Roman" pitchFamily="18" charset="0"/>
              <a:buAutoNum type="arabicPeriod" startAt="2"/>
            </a:pPr>
            <a:r>
              <a:rPr lang="en-CA"/>
              <a:t>  </a:t>
            </a:r>
          </a:p>
          <a:p>
            <a:pPr marL="928688" lvl="1" indent="-457200">
              <a:buFont typeface="Times New Roman" pitchFamily="18" charset="0"/>
              <a:buNone/>
            </a:pPr>
            <a:endParaRPr lang="en-CA"/>
          </a:p>
          <a:p>
            <a:pPr marL="928688" lvl="1" indent="-457200">
              <a:buFont typeface="Times New Roman" pitchFamily="18" charset="0"/>
              <a:buNone/>
            </a:pPr>
            <a:endParaRPr lang="en-CA"/>
          </a:p>
          <a:p>
            <a:pPr marL="928688" lvl="1" indent="-457200">
              <a:buFont typeface="Times New Roman" pitchFamily="18" charset="0"/>
              <a:buAutoNum type="arabicPeriod" startAt="3"/>
            </a:pPr>
            <a:r>
              <a:rPr lang="en-CA"/>
              <a:t> </a:t>
            </a:r>
            <a:endParaRPr lang="en-US"/>
          </a:p>
        </p:txBody>
      </p:sp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1763713" y="1341438"/>
          <a:ext cx="4440237" cy="1014412"/>
        </p:xfrm>
        <a:graphic>
          <a:graphicData uri="http://schemas.openxmlformats.org/presentationml/2006/ole">
            <p:oleObj spid="_x0000_s56322" name="Equation" r:id="rId3" imgW="2222500" imgH="508000" progId="">
              <p:embed/>
            </p:oleObj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1763713" y="2492375"/>
          <a:ext cx="3732212" cy="914400"/>
        </p:xfrm>
        <a:graphic>
          <a:graphicData uri="http://schemas.openxmlformats.org/presentationml/2006/ole">
            <p:oleObj spid="_x0000_s56323" name="Equation" r:id="rId4" imgW="1866900" imgH="457200" progId="">
              <p:embed/>
            </p:oleObj>
          </a:graphicData>
        </a:graphic>
      </p:graphicFrame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1763713" y="3573463"/>
          <a:ext cx="3684587" cy="1270000"/>
        </p:xfrm>
        <a:graphic>
          <a:graphicData uri="http://schemas.openxmlformats.org/presentationml/2006/ole">
            <p:oleObj spid="_x0000_s56324" name="Equation" r:id="rId5" imgW="1841500" imgH="635000" progId="">
              <p:embed/>
            </p:oleObj>
          </a:graphicData>
        </a:graphic>
      </p:graphicFrame>
      <p:graphicFrame>
        <p:nvGraphicFramePr>
          <p:cNvPr id="110599" name="Object 7"/>
          <p:cNvGraphicFramePr>
            <a:graphicFrameLocks noChangeAspect="1"/>
          </p:cNvGraphicFramePr>
          <p:nvPr/>
        </p:nvGraphicFramePr>
        <p:xfrm>
          <a:off x="1763713" y="5013325"/>
          <a:ext cx="3556000" cy="1270000"/>
        </p:xfrm>
        <a:graphic>
          <a:graphicData uri="http://schemas.openxmlformats.org/presentationml/2006/ole">
            <p:oleObj spid="_x0000_s56325" name="Equation" r:id="rId6" imgW="1777229" imgH="634725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1087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Solution</a:t>
            </a:r>
            <a:endParaRPr lang="en-US" b="1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28688" lvl="1" indent="-457200">
              <a:buFont typeface="Times New Roman" pitchFamily="18" charset="0"/>
              <a:buAutoNum type="arabicPeriod" startAt="4"/>
            </a:pPr>
            <a:endParaRPr lang="en-CA" sz="1400"/>
          </a:p>
          <a:p>
            <a:pPr marL="928688" lvl="1" indent="-457200">
              <a:buFont typeface="Times New Roman" pitchFamily="18" charset="0"/>
              <a:buAutoNum type="arabicPeriod" startAt="4"/>
            </a:pPr>
            <a:endParaRPr lang="en-CA" sz="1400"/>
          </a:p>
          <a:p>
            <a:pPr marL="928688" lvl="1" indent="-457200">
              <a:buFont typeface="Times New Roman" pitchFamily="18" charset="0"/>
              <a:buAutoNum type="arabicPeriod" startAt="4"/>
            </a:pPr>
            <a:endParaRPr lang="en-CA" sz="1400"/>
          </a:p>
          <a:p>
            <a:pPr marL="928688" lvl="1" indent="-457200">
              <a:buFont typeface="Times New Roman" pitchFamily="18" charset="0"/>
              <a:buAutoNum type="arabicPeriod" startAt="4"/>
            </a:pPr>
            <a:endParaRPr lang="en-CA" sz="1400"/>
          </a:p>
          <a:p>
            <a:pPr marL="928688" lvl="1" indent="-457200">
              <a:buFont typeface="Times New Roman" pitchFamily="18" charset="0"/>
              <a:buAutoNum type="arabicPeriod" startAt="4"/>
            </a:pPr>
            <a:endParaRPr lang="en-CA" sz="1400"/>
          </a:p>
          <a:p>
            <a:pPr marL="928688" lvl="1" indent="-457200">
              <a:buFont typeface="Times New Roman" pitchFamily="18" charset="0"/>
              <a:buAutoNum type="arabicPeriod" startAt="4"/>
            </a:pPr>
            <a:r>
              <a:rPr lang="en-CA"/>
              <a:t> </a:t>
            </a:r>
            <a:endParaRPr lang="en-US"/>
          </a:p>
        </p:txBody>
      </p:sp>
      <p:graphicFrame>
        <p:nvGraphicFramePr>
          <p:cNvPr id="111620" name="Object 4"/>
          <p:cNvGraphicFramePr>
            <a:graphicFrameLocks noChangeAspect="1"/>
          </p:cNvGraphicFramePr>
          <p:nvPr/>
        </p:nvGraphicFramePr>
        <p:xfrm>
          <a:off x="1763713" y="1484313"/>
          <a:ext cx="2516187" cy="787400"/>
        </p:xfrm>
        <a:graphic>
          <a:graphicData uri="http://schemas.openxmlformats.org/presentationml/2006/ole">
            <p:oleObj spid="_x0000_s57346" name="Equation" r:id="rId3" imgW="1256755" imgH="393529" progId="">
              <p:embed/>
            </p:oleObj>
          </a:graphicData>
        </a:graphic>
      </p:graphicFrame>
      <p:graphicFrame>
        <p:nvGraphicFramePr>
          <p:cNvPr id="111621" name="Object 5"/>
          <p:cNvGraphicFramePr>
            <a:graphicFrameLocks noChangeAspect="1"/>
          </p:cNvGraphicFramePr>
          <p:nvPr/>
        </p:nvGraphicFramePr>
        <p:xfrm>
          <a:off x="1762125" y="2565400"/>
          <a:ext cx="2667000" cy="1676400"/>
        </p:xfrm>
        <a:graphic>
          <a:graphicData uri="http://schemas.openxmlformats.org/presentationml/2006/ole">
            <p:oleObj spid="_x0000_s57347" name="Equation" r:id="rId4" imgW="1333500" imgH="838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19657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Example</a:t>
            </a:r>
            <a:endParaRPr lang="en-US" b="1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435280" cy="4608512"/>
          </a:xfrm>
        </p:spPr>
        <p:txBody>
          <a:bodyPr/>
          <a:lstStyle/>
          <a:p>
            <a:pPr marL="928688" lvl="1" indent="-457200">
              <a:buFont typeface="Times New Roman" pitchFamily="18" charset="0"/>
              <a:buNone/>
            </a:pPr>
            <a:r>
              <a:rPr lang="en-CA" dirty="0"/>
              <a:t>A two-pole, 50-Hz induction motor supplies 15kW to a load at a speed of 2950 rpm.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What is the motor’s slip?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What is the induced torque in the motor in </a:t>
            </a:r>
            <a:r>
              <a:rPr lang="en-CA" dirty="0" err="1"/>
              <a:t>N.m</a:t>
            </a:r>
            <a:r>
              <a:rPr lang="en-CA" dirty="0"/>
              <a:t> under these conditions?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What will be the operating speed of the motor if its torque is doubled?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 dirty="0"/>
              <a:t>How much power will be supplied by the motor when the torque is doubled?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9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Solution</a:t>
            </a:r>
            <a:endParaRPr lang="en-US" b="1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28688" lvl="1" indent="-457200">
              <a:buFont typeface="Times New Roman" pitchFamily="18" charset="0"/>
              <a:buAutoNum type="arabicPeriod"/>
            </a:pPr>
            <a:endParaRPr lang="en-CA" sz="1000"/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/>
              <a:t> </a:t>
            </a:r>
          </a:p>
          <a:p>
            <a:pPr marL="928688" lvl="1" indent="-457200">
              <a:buFont typeface="Times New Roman" pitchFamily="18" charset="0"/>
              <a:buAutoNum type="arabicPeriod"/>
            </a:pPr>
            <a:endParaRPr lang="en-CA"/>
          </a:p>
          <a:p>
            <a:pPr marL="928688" lvl="1" indent="-457200">
              <a:buFont typeface="Times New Roman" pitchFamily="18" charset="0"/>
              <a:buAutoNum type="arabicPeriod"/>
            </a:pPr>
            <a:endParaRPr lang="en-CA"/>
          </a:p>
          <a:p>
            <a:pPr marL="928688" lvl="1" indent="-457200">
              <a:buFont typeface="Times New Roman" pitchFamily="18" charset="0"/>
              <a:buAutoNum type="arabicPeriod"/>
            </a:pPr>
            <a:endParaRPr lang="en-CA"/>
          </a:p>
          <a:p>
            <a:pPr marL="928688" lvl="1" indent="-457200">
              <a:buFont typeface="Times New Roman" pitchFamily="18" charset="0"/>
              <a:buAutoNum type="arabicPeriod"/>
            </a:pPr>
            <a:r>
              <a:rPr lang="en-CA">
                <a:latin typeface="Symbol" pitchFamily="18" charset="2"/>
              </a:rPr>
              <a:t> </a:t>
            </a:r>
          </a:p>
        </p:txBody>
      </p:sp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1476375" y="1412875"/>
          <a:ext cx="5821363" cy="1778000"/>
        </p:xfrm>
        <a:graphic>
          <a:graphicData uri="http://schemas.openxmlformats.org/presentationml/2006/ole">
            <p:oleObj spid="_x0000_s58370" name="Equation" r:id="rId3" imgW="2908300" imgH="889000" progId="">
              <p:embed/>
            </p:oleObj>
          </a:graphicData>
        </a:graphic>
      </p:graphicFrame>
      <p:graphicFrame>
        <p:nvGraphicFramePr>
          <p:cNvPr id="129031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8371" name="Equation" r:id="rId4" imgW="435285" imgH="677109" progId="">
              <p:embed/>
            </p:oleObj>
          </a:graphicData>
        </a:graphic>
      </p:graphicFrame>
      <p:graphicFrame>
        <p:nvGraphicFramePr>
          <p:cNvPr id="129032" name="Object 8"/>
          <p:cNvGraphicFramePr>
            <a:graphicFrameLocks noChangeAspect="1"/>
          </p:cNvGraphicFramePr>
          <p:nvPr/>
        </p:nvGraphicFramePr>
        <p:xfrm>
          <a:off x="1474788" y="3429000"/>
          <a:ext cx="4545012" cy="2159000"/>
        </p:xfrm>
        <a:graphic>
          <a:graphicData uri="http://schemas.openxmlformats.org/presentationml/2006/ole">
            <p:oleObj spid="_x0000_s58372" name="Equation" r:id="rId5" imgW="2273300" imgH="10795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566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Solution</a:t>
            </a:r>
            <a:endParaRPr lang="en-US" b="1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28688" lvl="1" indent="-457200">
              <a:buFont typeface="Times New Roman" pitchFamily="18" charset="0"/>
              <a:buAutoNum type="arabicPeriod" startAt="3"/>
            </a:pPr>
            <a:r>
              <a:rPr lang="en-CA" dirty="0"/>
              <a:t>In the low-slip region, the torque-speed curve is linear and the induced torque is direct proportional to slip. So, if the torque is doubled the new slip will be 3.33% and the motor speed will be</a:t>
            </a:r>
          </a:p>
          <a:p>
            <a:pPr marL="928688" lvl="1" indent="-457200">
              <a:buFont typeface="Times New Roman" pitchFamily="18" charset="0"/>
              <a:buAutoNum type="arabicPeriod" startAt="3"/>
            </a:pPr>
            <a:endParaRPr lang="en-CA" dirty="0"/>
          </a:p>
          <a:p>
            <a:pPr marL="928688" lvl="1" indent="-457200">
              <a:buFont typeface="Times New Roman" pitchFamily="18" charset="0"/>
              <a:buAutoNum type="arabicPeriod" startAt="3"/>
            </a:pPr>
            <a:endParaRPr lang="en-CA" dirty="0"/>
          </a:p>
          <a:p>
            <a:pPr marL="928688" lvl="1" indent="-457200">
              <a:buFont typeface="Times New Roman" pitchFamily="18" charset="0"/>
              <a:buAutoNum type="arabicPeriod" startAt="3"/>
            </a:pPr>
            <a:r>
              <a:rPr lang="en-CA" dirty="0"/>
              <a:t> </a:t>
            </a:r>
            <a:endParaRPr lang="en-US" dirty="0"/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31673864"/>
              </p:ext>
            </p:extLst>
          </p:nvPr>
        </p:nvGraphicFramePr>
        <p:xfrm>
          <a:off x="1691680" y="4005064"/>
          <a:ext cx="5938838" cy="482600"/>
        </p:xfrm>
        <a:graphic>
          <a:graphicData uri="http://schemas.openxmlformats.org/presentationml/2006/ole">
            <p:oleObj spid="_x0000_s59394" name="Equation" r:id="rId3" imgW="2971800" imgH="241300" progId="">
              <p:embed/>
            </p:oleObj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2336835"/>
              </p:ext>
            </p:extLst>
          </p:nvPr>
        </p:nvGraphicFramePr>
        <p:xfrm>
          <a:off x="1835696" y="4509120"/>
          <a:ext cx="5103812" cy="1270000"/>
        </p:xfrm>
        <a:graphic>
          <a:graphicData uri="http://schemas.openxmlformats.org/presentationml/2006/ole">
            <p:oleObj spid="_x0000_s59395" name="Equation" r:id="rId4" imgW="2552700" imgH="6350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5844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/>
          <a:lstStyle/>
          <a:p>
            <a:r>
              <a:rPr lang="en-CA" b="1" dirty="0"/>
              <a:t>Torque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96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692696"/>
                <a:ext cx="9144000" cy="5616624"/>
              </a:xfrm>
            </p:spPr>
            <p:txBody>
              <a:bodyPr/>
              <a:lstStyle/>
              <a:p>
                <a:r>
                  <a:rPr lang="en-CA" dirty="0" smtClean="0"/>
                  <a:t>While the input to the induction motor is electrical power, its output is mechanical power and for that we should know some terms and quantities related to mechanical power</a:t>
                </a:r>
              </a:p>
              <a:p>
                <a:r>
                  <a:rPr lang="en-CA" dirty="0"/>
                  <a:t>Any mechanical load applied to the motor shaft will introduce a </a:t>
                </a:r>
                <a:r>
                  <a:rPr lang="en-CA" dirty="0">
                    <a:solidFill>
                      <a:schemeClr val="accent2"/>
                    </a:solidFill>
                  </a:rPr>
                  <a:t>Torque</a:t>
                </a:r>
                <a:r>
                  <a:rPr lang="en-CA" dirty="0"/>
                  <a:t> on the motor shaft. This torque is related to the motor output power and the rotor speed</a:t>
                </a:r>
              </a:p>
              <a:p>
                <a:pPr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𝑙𝑜𝑎𝑑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r>
                  <a:rPr lang="en-CA" dirty="0"/>
                  <a:t> and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r>
                  <a:rPr lang="en-CA" dirty="0" smtClean="0"/>
                  <a:t>rad/s</a:t>
                </a:r>
                <a:endParaRPr lang="en-CA" dirty="0"/>
              </a:p>
              <a:p>
                <a:pPr>
                  <a:buFont typeface="Wingdings" pitchFamily="2" charset="2"/>
                  <a:buNone/>
                </a:pPr>
                <a:endParaRPr lang="en-CA" sz="1600" dirty="0"/>
              </a:p>
            </p:txBody>
          </p:sp>
        </mc:Choice>
        <mc:Fallback>
          <p:sp>
            <p:nvSpPr>
              <p:cNvPr id="409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692696"/>
                <a:ext cx="9144000" cy="5616624"/>
              </a:xfrm>
              <a:blipFill rotWithShape="1">
                <a:blip r:embed="rId2"/>
                <a:stretch>
                  <a:fillRect l="-1667" t="-1412" r="-1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3454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Q: How to change the direction of rotation?</a:t>
            </a:r>
          </a:p>
          <a:p>
            <a:r>
              <a:rPr lang="en-US" dirty="0" smtClean="0"/>
              <a:t>A: Change the phase sequence of the power supply.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98561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512" y="1340768"/>
            <a:ext cx="8788449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Q: Why </a:t>
            </a:r>
            <a:r>
              <a:rPr lang="en-US" sz="2800" dirty="0"/>
              <a:t>rotor core loss in a three phase induction motor </a:t>
            </a:r>
            <a:r>
              <a:rPr lang="en-US" sz="2800" dirty="0" smtClean="0"/>
              <a:t>negligible?</a:t>
            </a:r>
          </a:p>
          <a:p>
            <a:r>
              <a:rPr lang="en-US" sz="2800" dirty="0" smtClean="0"/>
              <a:t>A: </a:t>
            </a:r>
            <a:r>
              <a:rPr lang="en-US" sz="2800" dirty="0"/>
              <a:t>Usually we operate </a:t>
            </a:r>
            <a:r>
              <a:rPr lang="en-US" sz="2800" b="1" dirty="0"/>
              <a:t>motor</a:t>
            </a:r>
            <a:r>
              <a:rPr lang="en-US" sz="2800" dirty="0"/>
              <a:t> at slip in the range 0.04 ~ 0.06, thus for a stator frequency of 50 Hz , </a:t>
            </a:r>
            <a:r>
              <a:rPr lang="en-US" sz="2800" b="1" dirty="0"/>
              <a:t>rotor</a:t>
            </a:r>
            <a:r>
              <a:rPr lang="en-US" sz="2800" dirty="0"/>
              <a:t> </a:t>
            </a:r>
            <a:r>
              <a:rPr lang="en-US" sz="2800" dirty="0" smtClean="0"/>
              <a:t>frequency </a:t>
            </a:r>
            <a:r>
              <a:rPr lang="en-US" sz="2800" dirty="0"/>
              <a:t>is around 2~</a:t>
            </a:r>
            <a:r>
              <a:rPr lang="en-US" sz="2800" b="1" dirty="0"/>
              <a:t>3</a:t>
            </a:r>
            <a:r>
              <a:rPr lang="en-US" sz="2800" dirty="0"/>
              <a:t> Hz. As </a:t>
            </a:r>
            <a:r>
              <a:rPr lang="en-US" sz="2800" b="1" dirty="0"/>
              <a:t>core losses</a:t>
            </a:r>
            <a:r>
              <a:rPr lang="en-US" sz="2800" dirty="0"/>
              <a:t> are proportional to square of </a:t>
            </a:r>
            <a:r>
              <a:rPr lang="en-US" sz="2800" dirty="0" smtClean="0"/>
              <a:t>frequency (</a:t>
            </a:r>
            <a:r>
              <a:rPr lang="en-US" sz="2800" dirty="0"/>
              <a:t>Eddy current </a:t>
            </a:r>
            <a:r>
              <a:rPr lang="en-US" sz="2800" b="1" dirty="0"/>
              <a:t>losses</a:t>
            </a:r>
            <a:r>
              <a:rPr lang="en-US" sz="2800" dirty="0"/>
              <a:t>) or proportional to </a:t>
            </a:r>
            <a:r>
              <a:rPr lang="en-US" sz="2800" dirty="0" smtClean="0"/>
              <a:t>frequency ( Hysteresis </a:t>
            </a:r>
            <a:r>
              <a:rPr lang="en-US" sz="2800" b="1" dirty="0" smtClean="0"/>
              <a:t>losses</a:t>
            </a:r>
            <a:r>
              <a:rPr lang="en-US" sz="2800" dirty="0"/>
              <a:t>) , therefore the value of the </a:t>
            </a:r>
            <a:r>
              <a:rPr lang="en-US" sz="2800" b="1" dirty="0"/>
              <a:t>Core loss</a:t>
            </a:r>
            <a:r>
              <a:rPr lang="en-US" sz="2800" dirty="0"/>
              <a:t> is </a:t>
            </a:r>
            <a:r>
              <a:rPr lang="en-US" sz="2800" b="1" dirty="0"/>
              <a:t>negligible</a:t>
            </a:r>
            <a:r>
              <a:rPr lang="en-US" sz="2800" dirty="0"/>
              <a:t> for </a:t>
            </a:r>
            <a:r>
              <a:rPr lang="en-US" sz="2800" b="1" dirty="0"/>
              <a:t>rotor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5665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CA" b="1" dirty="0"/>
              <a:t>Horse </a:t>
            </a:r>
            <a:r>
              <a:rPr lang="en-CA" b="1" dirty="0" smtClean="0"/>
              <a:t>Power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98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3568" y="1124744"/>
                <a:ext cx="8075240" cy="4896544"/>
              </a:xfrm>
            </p:spPr>
            <p:txBody>
              <a:bodyPr/>
              <a:lstStyle/>
              <a:p>
                <a:r>
                  <a:rPr lang="en-CA" dirty="0" smtClean="0"/>
                  <a:t>Another unit used to measure mechanical power is the </a:t>
                </a:r>
                <a:r>
                  <a:rPr lang="en-CA" dirty="0">
                    <a:solidFill>
                      <a:schemeClr val="accent2"/>
                    </a:solidFill>
                  </a:rPr>
                  <a:t>horse power</a:t>
                </a:r>
              </a:p>
              <a:p>
                <a:r>
                  <a:rPr lang="en-CA" dirty="0"/>
                  <a:t>It is used to refer to the mechanical output power of the motor</a:t>
                </a:r>
              </a:p>
              <a:p>
                <a:r>
                  <a:rPr lang="en-CA" dirty="0"/>
                  <a:t>Since we, as an electrical engineers, deal with </a:t>
                </a:r>
                <a:r>
                  <a:rPr lang="en-CA" dirty="0">
                    <a:solidFill>
                      <a:schemeClr val="accent2"/>
                    </a:solidFill>
                  </a:rPr>
                  <a:t>watts</a:t>
                </a:r>
                <a:r>
                  <a:rPr lang="en-CA" dirty="0"/>
                  <a:t> as a unit to measure electrical power, there is a relation between horse power </a:t>
                </a:r>
                <a:r>
                  <a:rPr lang="en-CA"/>
                  <a:t>and </a:t>
                </a:r>
                <a:r>
                  <a:rPr lang="en-CA" smtClean="0"/>
                  <a:t>watts.</a:t>
                </a:r>
                <a:endParaRPr lang="en-CA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hp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746 </m:t>
                    </m:r>
                    <m:r>
                      <a:rPr lang="en-US" b="0" i="1" smtClean="0">
                        <a:latin typeface="Cambria Math"/>
                      </a:rPr>
                      <m:t>𝑊𝑎𝑡𝑡𝑠</m:t>
                    </m:r>
                  </m:oMath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419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3568" y="1124744"/>
                <a:ext cx="8075240" cy="4896544"/>
              </a:xfrm>
              <a:blipFill rotWithShape="1">
                <a:blip r:embed="rId2"/>
                <a:stretch>
                  <a:fillRect l="-1887" t="-1619" r="-2642" b="-1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4942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b="1" dirty="0" smtClean="0"/>
              <a:t>Torque-Slip Equation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1259632" y="1268760"/>
                <a:ext cx="6477030" cy="4648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∅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sz="2800" dirty="0" smtClean="0"/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𝑘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𝑆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  <m:sup/>
                                  </m:sSubSup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𝑆</m:t>
                                  </m:r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  <m:sup/>
                                  </m:sSubSup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𝑆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800" dirty="0" smtClean="0"/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𝐾𝑆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𝑆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  <a:p>
                <a:endParaRPr lang="en-US" sz="2800" dirty="0" smtClean="0"/>
              </a:p>
              <a:p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268760"/>
                <a:ext cx="6477030" cy="4648837"/>
              </a:xfrm>
              <a:prstGeom prst="rect">
                <a:avLst/>
              </a:prstGeom>
              <a:blipFill rotWithShape="1">
                <a:blip r:embed="rId2"/>
                <a:stretch>
                  <a:fillRect l="-1977" t="-1180" r="-942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2420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b="1" dirty="0" smtClean="0"/>
              <a:t>Torque-Slip Characteristics</a:t>
            </a:r>
            <a:endParaRPr lang="en-US" sz="3600" b="1" dirty="0"/>
          </a:p>
        </p:txBody>
      </p:sp>
      <p:pic>
        <p:nvPicPr>
          <p:cNvPr id="32770" name="Picture 2" descr="http://2.bp.blogspot.com/-BDAv3R4xguE/TjfvO3FOFoI/AAAAAAAABBs/19dDFQTR-2U/s1600/ABB18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22820" y="1276896"/>
            <a:ext cx="6137250" cy="376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481201" y="2780928"/>
                <a:ext cx="2411260" cy="13162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Low Slip Region: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endParaRPr lang="en-US" b="0" dirty="0" smtClean="0">
                  <a:ea typeface="Cambria Math"/>
                </a:endParaRPr>
              </a:p>
              <a:p>
                <a:r>
                  <a:rPr lang="en-US" b="1" dirty="0" smtClean="0"/>
                  <a:t>High Slip Region: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01" y="2780928"/>
                <a:ext cx="2411260" cy="1316258"/>
              </a:xfrm>
              <a:prstGeom prst="rect">
                <a:avLst/>
              </a:prstGeom>
              <a:blipFill rotWithShape="1">
                <a:blip r:embed="rId3"/>
                <a:stretch>
                  <a:fillRect l="-2278" t="-2315" b="-6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Rectangle 3"/>
              <p:cNvSpPr/>
              <p:nvPr/>
            </p:nvSpPr>
            <p:spPr>
              <a:xfrm>
                <a:off x="821746" y="1320645"/>
                <a:ext cx="2096792" cy="76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𝑻</m:t>
                      </m:r>
                      <m:r>
                        <a:rPr lang="en-US" b="1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𝑲𝑺</m:t>
                          </m:r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𝑬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𝑺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b="1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46" y="1320645"/>
                <a:ext cx="2096792" cy="765531"/>
              </a:xfrm>
              <a:prstGeom prst="rect">
                <a:avLst/>
              </a:prstGeom>
              <a:blipFill rotWithShape="1">
                <a:blip r:embed="rId4"/>
                <a:stretch>
                  <a:fillRect r="-3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325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4890"/>
            <a:ext cx="8229600" cy="759814"/>
          </a:xfrm>
        </p:spPr>
        <p:txBody>
          <a:bodyPr/>
          <a:lstStyle/>
          <a:p>
            <a:r>
              <a:rPr lang="en-CA" sz="3600" b="1" dirty="0"/>
              <a:t>Torque-speed characteristics</a:t>
            </a:r>
            <a:endParaRPr lang="en-US" sz="3600" b="1" dirty="0"/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75656" y="5589240"/>
            <a:ext cx="590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3366FF"/>
                </a:solidFill>
                <a:miter lim="800000"/>
                <a:headEnd type="none" w="med" len="lg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CA" dirty="0"/>
              <a:t>Typical torque-speed characteristics of induction motor</a:t>
            </a:r>
            <a:endParaRPr lang="en-US" dirty="0"/>
          </a:p>
        </p:txBody>
      </p:sp>
      <p:pic>
        <p:nvPicPr>
          <p:cNvPr id="79881" name="Picture 9" descr="fig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92275" y="620688"/>
            <a:ext cx="6121400" cy="4848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2675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Power losses in Induction </a:t>
            </a:r>
            <a:r>
              <a:rPr lang="en-CA" b="1" dirty="0" smtClean="0"/>
              <a:t>Machines</a:t>
            </a:r>
            <a:endParaRPr lang="en-US" b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Copper losses</a:t>
            </a:r>
          </a:p>
          <a:p>
            <a:pPr lvl="1"/>
            <a:r>
              <a:rPr lang="en-CA" dirty="0"/>
              <a:t>Copper loss in the stator (</a:t>
            </a:r>
            <a:r>
              <a:rPr lang="en-CA" i="1" dirty="0"/>
              <a:t>P</a:t>
            </a:r>
            <a:r>
              <a:rPr lang="en-CA" i="1" baseline="-25000" dirty="0"/>
              <a:t>SCL</a:t>
            </a:r>
            <a:r>
              <a:rPr lang="en-CA" dirty="0"/>
              <a:t>) = </a:t>
            </a:r>
            <a:r>
              <a:rPr lang="en-CA" i="1" dirty="0"/>
              <a:t>I</a:t>
            </a:r>
            <a:r>
              <a:rPr lang="en-CA" i="1" baseline="-25000" dirty="0"/>
              <a:t>1</a:t>
            </a:r>
            <a:r>
              <a:rPr lang="en-CA" i="1" baseline="30000" dirty="0"/>
              <a:t>2</a:t>
            </a:r>
            <a:r>
              <a:rPr lang="en-CA" i="1" dirty="0"/>
              <a:t>R</a:t>
            </a:r>
            <a:r>
              <a:rPr lang="en-CA" i="1" baseline="-25000" dirty="0"/>
              <a:t>1</a:t>
            </a:r>
          </a:p>
          <a:p>
            <a:pPr lvl="1"/>
            <a:r>
              <a:rPr lang="en-CA" dirty="0"/>
              <a:t>Copper loss in the rotor (</a:t>
            </a:r>
            <a:r>
              <a:rPr lang="en-CA" i="1" dirty="0"/>
              <a:t>P</a:t>
            </a:r>
            <a:r>
              <a:rPr lang="en-CA" i="1" baseline="-25000" dirty="0"/>
              <a:t>RCL</a:t>
            </a:r>
            <a:r>
              <a:rPr lang="en-CA" dirty="0"/>
              <a:t>) = </a:t>
            </a:r>
            <a:r>
              <a:rPr lang="en-CA" i="1" dirty="0"/>
              <a:t>I</a:t>
            </a:r>
            <a:r>
              <a:rPr lang="en-CA" i="1" baseline="-25000" dirty="0"/>
              <a:t>2</a:t>
            </a:r>
            <a:r>
              <a:rPr lang="en-CA" i="1" baseline="30000" dirty="0"/>
              <a:t>2</a:t>
            </a:r>
            <a:r>
              <a:rPr lang="en-CA" i="1" dirty="0"/>
              <a:t>R</a:t>
            </a:r>
            <a:r>
              <a:rPr lang="en-CA" i="1" baseline="-25000" dirty="0"/>
              <a:t>2</a:t>
            </a:r>
            <a:endParaRPr lang="en-CA" i="1" dirty="0"/>
          </a:p>
          <a:p>
            <a:r>
              <a:rPr lang="en-CA" dirty="0"/>
              <a:t>Core loss (</a:t>
            </a:r>
            <a:r>
              <a:rPr lang="en-CA" i="1" dirty="0" err="1"/>
              <a:t>P</a:t>
            </a:r>
            <a:r>
              <a:rPr lang="en-CA" i="1" baseline="-25000" dirty="0" err="1"/>
              <a:t>core</a:t>
            </a:r>
            <a:r>
              <a:rPr lang="en-CA" dirty="0"/>
              <a:t>)</a:t>
            </a:r>
          </a:p>
          <a:p>
            <a:r>
              <a:rPr lang="en-CA" dirty="0"/>
              <a:t>Mechanical power loss due to friction and </a:t>
            </a:r>
            <a:r>
              <a:rPr lang="en-CA" dirty="0" err="1" smtClean="0"/>
              <a:t>windage</a:t>
            </a:r>
          </a:p>
          <a:p>
            <a:r>
              <a:rPr lang="en-CA" dirty="0" smtClean="0"/>
              <a:t>How this power flow in the motor?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364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Power </a:t>
            </a:r>
            <a:r>
              <a:rPr lang="en-CA" b="1" dirty="0" smtClean="0"/>
              <a:t>Flow </a:t>
            </a:r>
            <a:r>
              <a:rPr lang="en-CA" b="1" dirty="0"/>
              <a:t>in I</a:t>
            </a:r>
            <a:r>
              <a:rPr lang="en-CA" b="1" dirty="0" smtClean="0"/>
              <a:t>nduction Motor</a:t>
            </a:r>
            <a:endParaRPr lang="en-US" b="1" dirty="0"/>
          </a:p>
        </p:txBody>
      </p:sp>
      <p:pic>
        <p:nvPicPr>
          <p:cNvPr id="64515" name="Picture 3" descr="fig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0825" y="1916113"/>
            <a:ext cx="8785225" cy="36623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4357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CA" sz="4000" b="1" dirty="0"/>
              <a:t>Power </a:t>
            </a:r>
            <a:r>
              <a:rPr lang="en-CA" sz="4000" b="1" dirty="0" smtClean="0"/>
              <a:t>Relations</a:t>
            </a:r>
            <a:endParaRPr lang="en-US" sz="4000" b="1" dirty="0"/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68752122"/>
              </p:ext>
            </p:extLst>
          </p:nvPr>
        </p:nvGraphicFramePr>
        <p:xfrm>
          <a:off x="765547" y="1169939"/>
          <a:ext cx="4464050" cy="563562"/>
        </p:xfrm>
        <a:graphic>
          <a:graphicData uri="http://schemas.openxmlformats.org/presentationml/2006/ole">
            <p:oleObj spid="_x0000_s17129" name="Equation" r:id="rId3" imgW="2108200" imgH="266700" progId="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63310347"/>
              </p:ext>
            </p:extLst>
          </p:nvPr>
        </p:nvGraphicFramePr>
        <p:xfrm>
          <a:off x="741362" y="1876698"/>
          <a:ext cx="1695450" cy="511175"/>
        </p:xfrm>
        <a:graphic>
          <a:graphicData uri="http://schemas.openxmlformats.org/presentationml/2006/ole">
            <p:oleObj spid="_x0000_s17130" name="Equation" r:id="rId4" imgW="799753" imgH="241195" progId="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4793728"/>
              </p:ext>
            </p:extLst>
          </p:nvPr>
        </p:nvGraphicFramePr>
        <p:xfrm>
          <a:off x="741362" y="2596170"/>
          <a:ext cx="3076575" cy="485775"/>
        </p:xfrm>
        <a:graphic>
          <a:graphicData uri="http://schemas.openxmlformats.org/presentationml/2006/ole">
            <p:oleObj spid="_x0000_s17131" name="Equation" r:id="rId5" imgW="1447800" imgH="228600" progId="">
              <p:embed/>
            </p:oleObj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11900356"/>
              </p:ext>
            </p:extLst>
          </p:nvPr>
        </p:nvGraphicFramePr>
        <p:xfrm>
          <a:off x="741362" y="3244419"/>
          <a:ext cx="1695450" cy="511175"/>
        </p:xfrm>
        <a:graphic>
          <a:graphicData uri="http://schemas.openxmlformats.org/presentationml/2006/ole">
            <p:oleObj spid="_x0000_s17132" name="Equation" r:id="rId6" imgW="799753" imgH="241195" progId="">
              <p:embed/>
            </p:oleObj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67294159"/>
              </p:ext>
            </p:extLst>
          </p:nvPr>
        </p:nvGraphicFramePr>
        <p:xfrm>
          <a:off x="741362" y="3840466"/>
          <a:ext cx="2241550" cy="485775"/>
        </p:xfrm>
        <a:graphic>
          <a:graphicData uri="http://schemas.openxmlformats.org/presentationml/2006/ole">
            <p:oleObj spid="_x0000_s17133" name="Equation" r:id="rId7" imgW="1054100" imgH="228600" progId="">
              <p:embed/>
            </p:oleObj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3762774"/>
              </p:ext>
            </p:extLst>
          </p:nvPr>
        </p:nvGraphicFramePr>
        <p:xfrm>
          <a:off x="676959" y="4570593"/>
          <a:ext cx="3360738" cy="511175"/>
        </p:xfrm>
        <a:graphic>
          <a:graphicData uri="http://schemas.openxmlformats.org/presentationml/2006/ole">
            <p:oleObj spid="_x0000_s17134" name="Equation" r:id="rId8" imgW="1587500" imgH="241300" progId="">
              <p:embed/>
            </p:oleObj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4619157" y="4385532"/>
                <a:ext cx="2448272" cy="757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𝑙𝑜𝑎𝑑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𝑐𝑜𝑛𝑣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157" y="4385532"/>
                <a:ext cx="2448272" cy="757451"/>
              </a:xfrm>
              <a:prstGeom prst="rect">
                <a:avLst/>
              </a:prstGeom>
              <a:blipFill rotWithShape="0">
                <a:blip r:embed="rId9"/>
                <a:stretch>
                  <a:fillRect b="-2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3163887" y="1875470"/>
                <a:ext cx="2910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𝑆𝐶𝐿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𝑆𝑡𝑎𝑡𝑜𝑟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𝐶𝑜𝑝𝑝𝑒𝑟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𝐿𝑜𝑠𝑠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887" y="1875470"/>
                <a:ext cx="2910540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4037697" y="2654391"/>
                <a:ext cx="2364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𝐴𝐺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𝐴𝑖𝑟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𝐺𝑎𝑝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𝑃𝑜𝑤𝑒𝑟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697" y="2654391"/>
                <a:ext cx="2364750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4037697" y="3104301"/>
                <a:ext cx="28641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𝑅𝐶𝐿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𝑅𝑜𝑡𝑜𝑟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𝐶𝑜𝑝𝑝𝑒𝑟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𝐿𝑜𝑠𝑠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697" y="3104301"/>
                <a:ext cx="2864182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3178174" y="3898687"/>
                <a:ext cx="58315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𝑐𝑜𝑛𝑣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𝐸𝑙𝑒𝑐𝑡𝑟𝑖𝑐𝑎𝑙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𝑃𝑜𝑤𝑒𝑟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𝑐𝑜𝑛𝑣𝑒𝑟𝑡𝑒𝑑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𝑡𝑜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𝑚𝑒𝑐h𝑎𝑐𝑖𝑐𝑎𝑙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174" y="3898687"/>
                <a:ext cx="583153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676959" y="5401471"/>
                <a:ext cx="2373598" cy="753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Efficiency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59" y="5401471"/>
                <a:ext cx="2373598" cy="75386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653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apsules">
  <a:themeElements>
    <a:clrScheme name="Capsules 2">
      <a:dk1>
        <a:srgbClr val="000000"/>
      </a:dk1>
      <a:lt1>
        <a:srgbClr val="FFFFFF"/>
      </a:lt1>
      <a:dk2>
        <a:srgbClr val="000000"/>
      </a:dk2>
      <a:lt2>
        <a:srgbClr val="808000"/>
      </a:lt2>
      <a:accent1>
        <a:srgbClr val="FFCC99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E2CA"/>
      </a:accent5>
      <a:accent6>
        <a:srgbClr val="8AB900"/>
      </a:accent6>
      <a:hlink>
        <a:srgbClr val="336600"/>
      </a:hlink>
      <a:folHlink>
        <a:srgbClr val="FFCC00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</Template>
  <TotalTime>1378</TotalTime>
  <Words>430</Words>
  <Application>Microsoft Office PowerPoint</Application>
  <PresentationFormat>On-screen Show (4:3)</PresentationFormat>
  <Paragraphs>101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UK</vt:lpstr>
      <vt:lpstr>Capsules</vt:lpstr>
      <vt:lpstr>Equation</vt:lpstr>
      <vt:lpstr>EE216 Electrical Engineering</vt:lpstr>
      <vt:lpstr>Torque</vt:lpstr>
      <vt:lpstr>Horse Power</vt:lpstr>
      <vt:lpstr>Torque-Slip Equation</vt:lpstr>
      <vt:lpstr>Torque-Slip Characteristics</vt:lpstr>
      <vt:lpstr>Torque-speed characteristics</vt:lpstr>
      <vt:lpstr>Power losses in Induction Machines</vt:lpstr>
      <vt:lpstr>Power Flow in Induction Motor</vt:lpstr>
      <vt:lpstr>Power Relations</vt:lpstr>
      <vt:lpstr>Induction Generator</vt:lpstr>
      <vt:lpstr>Induction Generator ……</vt:lpstr>
      <vt:lpstr>Example</vt:lpstr>
      <vt:lpstr>Solution</vt:lpstr>
      <vt:lpstr>Example</vt:lpstr>
      <vt:lpstr>Solution</vt:lpstr>
      <vt:lpstr>Solution</vt:lpstr>
      <vt:lpstr>Example</vt:lpstr>
      <vt:lpstr>Solution</vt:lpstr>
      <vt:lpstr>Solution</vt:lpstr>
      <vt:lpstr>Question?</vt:lpstr>
      <vt:lpstr>Question?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HP</dc:creator>
  <cp:lastModifiedBy>unnikrishnan</cp:lastModifiedBy>
  <cp:revision>161</cp:revision>
  <dcterms:created xsi:type="dcterms:W3CDTF">2016-07-13T07:26:03Z</dcterms:created>
  <dcterms:modified xsi:type="dcterms:W3CDTF">2018-03-19T00:18:46Z</dcterms:modified>
</cp:coreProperties>
</file>