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28"/>
  </p:notesMasterIdLst>
  <p:handoutMasterIdLst>
    <p:handoutMasterId r:id="rId29"/>
  </p:handoutMasterIdLst>
  <p:sldIdLst>
    <p:sldId id="267" r:id="rId3"/>
    <p:sldId id="349" r:id="rId4"/>
    <p:sldId id="326" r:id="rId5"/>
    <p:sldId id="342" r:id="rId6"/>
    <p:sldId id="330" r:id="rId7"/>
    <p:sldId id="344" r:id="rId8"/>
    <p:sldId id="331" r:id="rId9"/>
    <p:sldId id="345" r:id="rId10"/>
    <p:sldId id="346" r:id="rId11"/>
    <p:sldId id="347" r:id="rId12"/>
    <p:sldId id="332" r:id="rId13"/>
    <p:sldId id="334" r:id="rId14"/>
    <p:sldId id="335" r:id="rId15"/>
    <p:sldId id="336" r:id="rId16"/>
    <p:sldId id="337" r:id="rId17"/>
    <p:sldId id="350" r:id="rId18"/>
    <p:sldId id="338" r:id="rId19"/>
    <p:sldId id="351" r:id="rId20"/>
    <p:sldId id="352" r:id="rId21"/>
    <p:sldId id="339" r:id="rId22"/>
    <p:sldId id="340" r:id="rId23"/>
    <p:sldId id="341" r:id="rId24"/>
    <p:sldId id="354" r:id="rId25"/>
    <p:sldId id="353" r:id="rId26"/>
    <p:sldId id="317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262B3-4633-498D-8D84-1FBA587F0915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F13942-3D20-444D-8C2A-A1776A601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239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9C891-1D4C-418B-8B24-E0AF02A47379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B46A3-1E38-453B-B9D9-2597358AA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456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CBE9CB-F638-4260-9498-1773DCAB046B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7238"/>
            <a:ext cx="9144000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6708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1E436-EC55-437F-9203-5E18D0005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8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9CE01-51EE-40BD-A8E5-CA8927AF0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51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 smtClean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 smtClean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>
                <a:solidFill>
                  <a:srgbClr val="000000"/>
                </a:solidFill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>
                <a:solidFill>
                  <a:srgbClr val="000000"/>
                </a:solidFill>
                <a:cs typeface="+mn-cs"/>
              </a:endParaRPr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4DED853B-533B-4C11-B3DB-D23FB4401C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47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73024-3964-4E63-8ADD-B20039BBB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45356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3C75A-7D5C-4D37-AFAA-CC7792258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41771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63648-5E5A-4133-980C-B9219A7B5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087962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28B4E-5FBC-412E-B3A4-3ECFCA15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14770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BB313-D79A-4FB5-B8EF-64007DE34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5798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AB4BB-7B89-40F1-A688-5DDCC90A5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40155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673B9-BB48-459D-A34D-5D19F4DF1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1736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00201"/>
            <a:ext cx="8075240" cy="39170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5304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593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5C6E-D0D8-46B9-A12B-8BC7623626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9622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0D06E-E750-46DA-9525-B6FD4F7A6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8614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6BD14-74D4-4EA8-AA9E-F02129AA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1364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245C7-62F7-4B7C-84DD-377681939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05042"/>
      </p:ext>
    </p:extLst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168AB-B368-46F6-B381-23E11A1C0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102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981AC-93ED-403C-9787-FA6821F1E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8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94C7A-0F67-42C8-A084-7C5D8EA7C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20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D0A00-8D74-43A2-9331-7ED985594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88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FBFDC-B288-4CBA-B351-79286CA39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200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C7BFA-739F-4D39-8127-ED6713C17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67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F7DB8-7C84-4E85-9A93-537E25C05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9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76F62B-A36F-42DE-B219-FE55C1ED8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2056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6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>
                  <a:solidFill>
                    <a:srgbClr val="000000"/>
                  </a:solidFill>
                  <a:cs typeface="+mn-cs"/>
                </a:endParaRPr>
              </a:p>
            </p:txBody>
          </p:sp>
          <p:sp>
            <p:nvSpPr>
              <p:cNvPr id="206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/>
              <a:lstStyle/>
              <a:p>
                <a:endParaRPr lang="en-US" smtClean="0">
                  <a:solidFill>
                    <a:srgbClr val="000000"/>
                  </a:solidFill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2057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58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>
                  <a:solidFill>
                    <a:srgbClr val="000000"/>
                  </a:solidFill>
                  <a:cs typeface="+mn-cs"/>
                </a:endParaRPr>
              </a:p>
            </p:txBody>
          </p:sp>
          <p:sp>
            <p:nvSpPr>
              <p:cNvPr id="2059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>
                  <a:solidFill>
                    <a:srgbClr val="000000"/>
                  </a:solidFill>
                  <a:cs typeface="+mn-cs"/>
                </a:endParaRPr>
              </a:p>
            </p:txBody>
          </p:sp>
        </p:grpSp>
      </p:grpSp>
      <p:sp>
        <p:nvSpPr>
          <p:cNvPr id="205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9BB3272B-8A71-4DB7-9758-CB2F681040C7}" type="slidenum">
              <a:rPr lang="en-US">
                <a:cs typeface="+mn-cs"/>
              </a:rPr>
              <a:pPr>
                <a:defRPr/>
              </a:pPr>
              <a:t>‹#›</a:t>
            </a:fld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1900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0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10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0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10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0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10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0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10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0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10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48200" y="3581400"/>
            <a:ext cx="4432300" cy="1143000"/>
          </a:xfrm>
        </p:spPr>
        <p:txBody>
          <a:bodyPr/>
          <a:lstStyle/>
          <a:p>
            <a:pPr algn="ctr" eaLnBrk="1" hangingPunct="1"/>
            <a:r>
              <a:rPr lang="en-US" altLang="en-US" sz="3200" smtClean="0"/>
              <a:t>Dr. Unnikrishnan P.C.</a:t>
            </a:r>
          </a:p>
          <a:p>
            <a:pPr algn="ctr" eaLnBrk="1" hangingPunct="1"/>
            <a:r>
              <a:rPr lang="en-US" altLang="en-US" smtClean="0"/>
              <a:t>Professor, EEE</a:t>
            </a:r>
          </a:p>
        </p:txBody>
      </p:sp>
      <p:pic>
        <p:nvPicPr>
          <p:cNvPr id="5125" name="Picture 6" descr="C:\Users\HP\Desktop\Screenshot_2016-07-10-09-47-22-477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288" y="0"/>
            <a:ext cx="4564062" cy="174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1979712" y="1628800"/>
            <a:ext cx="6545857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mtClean="0"/>
              <a:t>EC010504(EE) Electric Drives &amp; Control</a:t>
            </a:r>
            <a:endParaRPr lang="en-US" altLang="en-US" sz="2800" dirty="0" smtClean="0"/>
          </a:p>
        </p:txBody>
      </p:sp>
      <p:pic>
        <p:nvPicPr>
          <p:cNvPr id="6" name="Picture 4" descr="http://www.electricaltechnology.org/wp-content/uploads/2015/10/AC-Electrical-Drive-Block-Diagram-What-is-electric-driv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068960"/>
            <a:ext cx="4320480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76656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smtClean="0"/>
              <a:t>	</a:t>
            </a:r>
            <a:endParaRPr lang="en-US" sz="2800" smtClean="0">
              <a:latin typeface="Times New Roman" pitchFamily="18" charset="0"/>
            </a:endParaRPr>
          </a:p>
        </p:txBody>
      </p:sp>
      <p:grpSp>
        <p:nvGrpSpPr>
          <p:cNvPr id="5" name="Group 132"/>
          <p:cNvGrpSpPr>
            <a:grpSpLocks/>
          </p:cNvGrpSpPr>
          <p:nvPr/>
        </p:nvGrpSpPr>
        <p:grpSpPr bwMode="auto">
          <a:xfrm>
            <a:off x="193609" y="1162923"/>
            <a:ext cx="8543925" cy="3382089"/>
            <a:chOff x="204" y="821"/>
            <a:chExt cx="5194" cy="1656"/>
          </a:xfrm>
        </p:grpSpPr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499" y="1366"/>
              <a:ext cx="79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521" y="2112"/>
              <a:ext cx="201" cy="2"/>
            </a:xfrm>
            <a:custGeom>
              <a:avLst/>
              <a:gdLst>
                <a:gd name="T0" fmla="*/ 0 w 201"/>
                <a:gd name="T1" fmla="*/ 2 h 2"/>
                <a:gd name="T2" fmla="*/ 201 w 201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1" h="2">
                  <a:moveTo>
                    <a:pt x="0" y="2"/>
                  </a:moveTo>
                  <a:lnTo>
                    <a:pt x="201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" name="Group 8"/>
            <p:cNvGrpSpPr>
              <a:grpSpLocks/>
            </p:cNvGrpSpPr>
            <p:nvPr/>
          </p:nvGrpSpPr>
          <p:grpSpPr bwMode="auto">
            <a:xfrm>
              <a:off x="1156" y="1366"/>
              <a:ext cx="250" cy="748"/>
              <a:chOff x="2699" y="2387"/>
              <a:chExt cx="250" cy="975"/>
            </a:xfrm>
          </p:grpSpPr>
          <p:grpSp>
            <p:nvGrpSpPr>
              <p:cNvPr id="109" name="Group 9"/>
              <p:cNvGrpSpPr>
                <a:grpSpLocks/>
              </p:cNvGrpSpPr>
              <p:nvPr/>
            </p:nvGrpSpPr>
            <p:grpSpPr bwMode="auto">
              <a:xfrm>
                <a:off x="2699" y="2591"/>
                <a:ext cx="250" cy="567"/>
                <a:chOff x="1519" y="2092"/>
                <a:chExt cx="386" cy="1679"/>
              </a:xfrm>
            </p:grpSpPr>
            <p:grpSp>
              <p:nvGrpSpPr>
                <p:cNvPr id="112" name="Group 10"/>
                <p:cNvGrpSpPr>
                  <a:grpSpLocks/>
                </p:cNvGrpSpPr>
                <p:nvPr/>
              </p:nvGrpSpPr>
              <p:grpSpPr bwMode="auto">
                <a:xfrm>
                  <a:off x="1519" y="2478"/>
                  <a:ext cx="340" cy="545"/>
                  <a:chOff x="1519" y="2500"/>
                  <a:chExt cx="340" cy="545"/>
                </a:xfrm>
              </p:grpSpPr>
              <p:sp>
                <p:nvSpPr>
                  <p:cNvPr id="122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3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3" name="Group 13"/>
                <p:cNvGrpSpPr>
                  <a:grpSpLocks/>
                </p:cNvGrpSpPr>
                <p:nvPr/>
              </p:nvGrpSpPr>
              <p:grpSpPr bwMode="auto">
                <a:xfrm>
                  <a:off x="1565" y="2840"/>
                  <a:ext cx="340" cy="545"/>
                  <a:chOff x="1519" y="2500"/>
                  <a:chExt cx="340" cy="545"/>
                </a:xfrm>
              </p:grpSpPr>
              <p:sp>
                <p:nvSpPr>
                  <p:cNvPr id="120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1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4" name="Group 16"/>
                <p:cNvGrpSpPr>
                  <a:grpSpLocks/>
                </p:cNvGrpSpPr>
                <p:nvPr/>
              </p:nvGrpSpPr>
              <p:grpSpPr bwMode="auto">
                <a:xfrm>
                  <a:off x="1565" y="3226"/>
                  <a:ext cx="340" cy="545"/>
                  <a:chOff x="1519" y="2500"/>
                  <a:chExt cx="340" cy="545"/>
                </a:xfrm>
              </p:grpSpPr>
              <p:sp>
                <p:nvSpPr>
                  <p:cNvPr id="118" name="AutoShape 17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9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5" name="Group 19"/>
                <p:cNvGrpSpPr>
                  <a:grpSpLocks/>
                </p:cNvGrpSpPr>
                <p:nvPr/>
              </p:nvGrpSpPr>
              <p:grpSpPr bwMode="auto">
                <a:xfrm>
                  <a:off x="1519" y="2092"/>
                  <a:ext cx="340" cy="545"/>
                  <a:chOff x="1519" y="2500"/>
                  <a:chExt cx="340" cy="545"/>
                </a:xfrm>
              </p:grpSpPr>
              <p:sp>
                <p:nvSpPr>
                  <p:cNvPr id="116" name="AutoShape 20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7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10" name="Line 22"/>
              <p:cNvSpPr>
                <a:spLocks noChangeShapeType="1"/>
              </p:cNvSpPr>
              <p:nvPr/>
            </p:nvSpPr>
            <p:spPr bwMode="auto">
              <a:xfrm>
                <a:off x="2835" y="2387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Line 23"/>
              <p:cNvSpPr>
                <a:spLocks noChangeShapeType="1"/>
              </p:cNvSpPr>
              <p:nvPr/>
            </p:nvSpPr>
            <p:spPr bwMode="auto">
              <a:xfrm>
                <a:off x="2857" y="3135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" name="Line 24"/>
            <p:cNvSpPr>
              <a:spLocks noChangeShapeType="1"/>
            </p:cNvSpPr>
            <p:nvPr/>
          </p:nvSpPr>
          <p:spPr bwMode="auto">
            <a:xfrm flipH="1">
              <a:off x="1814" y="1117"/>
              <a:ext cx="79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25"/>
            <p:cNvSpPr>
              <a:spLocks noChangeShapeType="1"/>
            </p:cNvSpPr>
            <p:nvPr/>
          </p:nvSpPr>
          <p:spPr bwMode="auto">
            <a:xfrm flipH="1">
              <a:off x="1814" y="2477"/>
              <a:ext cx="79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26"/>
            <p:cNvGrpSpPr>
              <a:grpSpLocks/>
            </p:cNvGrpSpPr>
            <p:nvPr/>
          </p:nvGrpSpPr>
          <p:grpSpPr bwMode="auto">
            <a:xfrm flipH="1">
              <a:off x="1701" y="1117"/>
              <a:ext cx="250" cy="748"/>
              <a:chOff x="2699" y="2387"/>
              <a:chExt cx="250" cy="975"/>
            </a:xfrm>
          </p:grpSpPr>
          <p:grpSp>
            <p:nvGrpSpPr>
              <p:cNvPr id="94" name="Group 27"/>
              <p:cNvGrpSpPr>
                <a:grpSpLocks/>
              </p:cNvGrpSpPr>
              <p:nvPr/>
            </p:nvGrpSpPr>
            <p:grpSpPr bwMode="auto">
              <a:xfrm>
                <a:off x="2699" y="2591"/>
                <a:ext cx="250" cy="567"/>
                <a:chOff x="1519" y="2092"/>
                <a:chExt cx="386" cy="1679"/>
              </a:xfrm>
            </p:grpSpPr>
            <p:grpSp>
              <p:nvGrpSpPr>
                <p:cNvPr id="97" name="Group 28"/>
                <p:cNvGrpSpPr>
                  <a:grpSpLocks/>
                </p:cNvGrpSpPr>
                <p:nvPr/>
              </p:nvGrpSpPr>
              <p:grpSpPr bwMode="auto">
                <a:xfrm>
                  <a:off x="1519" y="2478"/>
                  <a:ext cx="340" cy="545"/>
                  <a:chOff x="1519" y="2500"/>
                  <a:chExt cx="340" cy="545"/>
                </a:xfrm>
              </p:grpSpPr>
              <p:sp>
                <p:nvSpPr>
                  <p:cNvPr id="107" name="AutoShape 29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8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8" name="Group 31"/>
                <p:cNvGrpSpPr>
                  <a:grpSpLocks/>
                </p:cNvGrpSpPr>
                <p:nvPr/>
              </p:nvGrpSpPr>
              <p:grpSpPr bwMode="auto">
                <a:xfrm>
                  <a:off x="1565" y="2840"/>
                  <a:ext cx="340" cy="545"/>
                  <a:chOff x="1519" y="2500"/>
                  <a:chExt cx="340" cy="545"/>
                </a:xfrm>
              </p:grpSpPr>
              <p:sp>
                <p:nvSpPr>
                  <p:cNvPr id="105" name="AutoShape 32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6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9" name="Group 34"/>
                <p:cNvGrpSpPr>
                  <a:grpSpLocks/>
                </p:cNvGrpSpPr>
                <p:nvPr/>
              </p:nvGrpSpPr>
              <p:grpSpPr bwMode="auto">
                <a:xfrm>
                  <a:off x="1565" y="3226"/>
                  <a:ext cx="340" cy="545"/>
                  <a:chOff x="1519" y="2500"/>
                  <a:chExt cx="340" cy="545"/>
                </a:xfrm>
              </p:grpSpPr>
              <p:sp>
                <p:nvSpPr>
                  <p:cNvPr id="103" name="AutoShape 35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4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0" name="Group 37"/>
                <p:cNvGrpSpPr>
                  <a:grpSpLocks/>
                </p:cNvGrpSpPr>
                <p:nvPr/>
              </p:nvGrpSpPr>
              <p:grpSpPr bwMode="auto">
                <a:xfrm>
                  <a:off x="1519" y="2092"/>
                  <a:ext cx="340" cy="545"/>
                  <a:chOff x="1519" y="2500"/>
                  <a:chExt cx="340" cy="545"/>
                </a:xfrm>
              </p:grpSpPr>
              <p:sp>
                <p:nvSpPr>
                  <p:cNvPr id="101" name="AutoShape 38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2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5" name="Line 40"/>
              <p:cNvSpPr>
                <a:spLocks noChangeShapeType="1"/>
              </p:cNvSpPr>
              <p:nvPr/>
            </p:nvSpPr>
            <p:spPr bwMode="auto">
              <a:xfrm>
                <a:off x="2835" y="2387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Line 41"/>
              <p:cNvSpPr>
                <a:spLocks noChangeShapeType="1"/>
              </p:cNvSpPr>
              <p:nvPr/>
            </p:nvSpPr>
            <p:spPr bwMode="auto">
              <a:xfrm>
                <a:off x="2857" y="3135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" name="Line 42"/>
            <p:cNvSpPr>
              <a:spLocks noChangeShapeType="1"/>
            </p:cNvSpPr>
            <p:nvPr/>
          </p:nvSpPr>
          <p:spPr bwMode="auto">
            <a:xfrm>
              <a:off x="1905" y="1004"/>
              <a:ext cx="3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43"/>
            <p:cNvSpPr>
              <a:spLocks noChangeArrowheads="1"/>
            </p:cNvSpPr>
            <p:nvPr/>
          </p:nvSpPr>
          <p:spPr bwMode="auto">
            <a:xfrm>
              <a:off x="2313" y="821"/>
              <a:ext cx="385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I</a:t>
              </a:r>
              <a:r>
                <a:rPr lang="en-US" i="1" baseline="-25000"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14" name="Line 44"/>
            <p:cNvSpPr>
              <a:spLocks noChangeShapeType="1"/>
            </p:cNvSpPr>
            <p:nvPr/>
          </p:nvSpPr>
          <p:spPr bwMode="auto">
            <a:xfrm>
              <a:off x="612" y="1230"/>
              <a:ext cx="3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45"/>
            <p:cNvSpPr>
              <a:spLocks noChangeArrowheads="1"/>
            </p:cNvSpPr>
            <p:nvPr/>
          </p:nvSpPr>
          <p:spPr bwMode="auto">
            <a:xfrm>
              <a:off x="975" y="1094"/>
              <a:ext cx="272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I</a:t>
              </a:r>
              <a:r>
                <a:rPr lang="en-US" i="1" baseline="-25000"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16" name="Freeform 46"/>
            <p:cNvSpPr>
              <a:spLocks/>
            </p:cNvSpPr>
            <p:nvPr/>
          </p:nvSpPr>
          <p:spPr bwMode="auto">
            <a:xfrm>
              <a:off x="499" y="1412"/>
              <a:ext cx="4" cy="663"/>
            </a:xfrm>
            <a:custGeom>
              <a:avLst/>
              <a:gdLst>
                <a:gd name="T0" fmla="*/ 4 w 4"/>
                <a:gd name="T1" fmla="*/ 0 h 663"/>
                <a:gd name="T2" fmla="*/ 0 w 4"/>
                <a:gd name="T3" fmla="*/ 663 h 66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663">
                  <a:moveTo>
                    <a:pt x="4" y="0"/>
                  </a:moveTo>
                  <a:lnTo>
                    <a:pt x="0" y="663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47"/>
            <p:cNvSpPr>
              <a:spLocks noChangeArrowheads="1"/>
            </p:cNvSpPr>
            <p:nvPr/>
          </p:nvSpPr>
          <p:spPr bwMode="auto">
            <a:xfrm>
              <a:off x="204" y="1616"/>
              <a:ext cx="635" cy="24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sz="1600">
                  <a:latin typeface="Times New Roman" pitchFamily="18" charset="0"/>
                </a:rPr>
                <a:t>DC Supply</a:t>
              </a:r>
              <a:endParaRPr lang="en-US" sz="1600" baseline="-25000">
                <a:latin typeface="Times New Roman" pitchFamily="18" charset="0"/>
              </a:endParaRPr>
            </a:p>
          </p:txBody>
        </p:sp>
        <p:sp>
          <p:nvSpPr>
            <p:cNvPr id="18" name="Line 48"/>
            <p:cNvSpPr>
              <a:spLocks noChangeShapeType="1"/>
            </p:cNvSpPr>
            <p:nvPr/>
          </p:nvSpPr>
          <p:spPr bwMode="auto">
            <a:xfrm>
              <a:off x="2608" y="1162"/>
              <a:ext cx="0" cy="1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Rectangle 49"/>
            <p:cNvSpPr>
              <a:spLocks noChangeArrowheads="1"/>
            </p:cNvSpPr>
            <p:nvPr/>
          </p:nvSpPr>
          <p:spPr bwMode="auto">
            <a:xfrm>
              <a:off x="2472" y="1616"/>
              <a:ext cx="250" cy="2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V</a:t>
              </a:r>
              <a:r>
                <a:rPr lang="en-US" i="1" baseline="-25000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20" name="Rectangle 50"/>
            <p:cNvSpPr>
              <a:spLocks noChangeArrowheads="1"/>
            </p:cNvSpPr>
            <p:nvPr/>
          </p:nvSpPr>
          <p:spPr bwMode="auto">
            <a:xfrm>
              <a:off x="1021" y="1616"/>
              <a:ext cx="250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R</a:t>
              </a:r>
              <a:r>
                <a:rPr lang="en-US" i="1" baseline="-25000"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21" name="Rectangle 51"/>
            <p:cNvSpPr>
              <a:spLocks noChangeArrowheads="1"/>
            </p:cNvSpPr>
            <p:nvPr/>
          </p:nvSpPr>
          <p:spPr bwMode="auto">
            <a:xfrm>
              <a:off x="249" y="1320"/>
              <a:ext cx="250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+</a:t>
              </a:r>
              <a:endParaRPr lang="en-US" i="1" baseline="-25000">
                <a:latin typeface="Times New Roman" pitchFamily="18" charset="0"/>
              </a:endParaRPr>
            </a:p>
          </p:txBody>
        </p:sp>
        <p:sp>
          <p:nvSpPr>
            <p:cNvPr id="22" name="Rectangle 52"/>
            <p:cNvSpPr>
              <a:spLocks noChangeArrowheads="1"/>
            </p:cNvSpPr>
            <p:nvPr/>
          </p:nvSpPr>
          <p:spPr bwMode="auto">
            <a:xfrm>
              <a:off x="250" y="1933"/>
              <a:ext cx="250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-</a:t>
              </a:r>
              <a:endParaRPr lang="en-US" i="1" baseline="-25000">
                <a:latin typeface="Times New Roman" pitchFamily="18" charset="0"/>
              </a:endParaRPr>
            </a:p>
          </p:txBody>
        </p:sp>
        <p:sp>
          <p:nvSpPr>
            <p:cNvPr id="23" name="Oval 53"/>
            <p:cNvSpPr>
              <a:spLocks noChangeArrowheads="1"/>
            </p:cNvSpPr>
            <p:nvPr/>
          </p:nvSpPr>
          <p:spPr bwMode="auto">
            <a:xfrm>
              <a:off x="1587" y="1865"/>
              <a:ext cx="431" cy="43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E</a:t>
              </a:r>
              <a:r>
                <a:rPr lang="en-US" i="1" baseline="-250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24" name="Line 54"/>
            <p:cNvSpPr>
              <a:spLocks noChangeShapeType="1"/>
            </p:cNvSpPr>
            <p:nvPr/>
          </p:nvSpPr>
          <p:spPr bwMode="auto">
            <a:xfrm>
              <a:off x="1814" y="2296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55"/>
            <p:cNvSpPr>
              <a:spLocks noChangeArrowheads="1"/>
            </p:cNvSpPr>
            <p:nvPr/>
          </p:nvSpPr>
          <p:spPr bwMode="auto">
            <a:xfrm>
              <a:off x="2041" y="1706"/>
              <a:ext cx="250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+</a:t>
              </a:r>
              <a:endParaRPr lang="en-US" i="1" baseline="-25000">
                <a:latin typeface="Times New Roman" pitchFamily="18" charset="0"/>
              </a:endParaRPr>
            </a:p>
          </p:txBody>
        </p:sp>
        <p:sp>
          <p:nvSpPr>
            <p:cNvPr id="26" name="Rectangle 56"/>
            <p:cNvSpPr>
              <a:spLocks noChangeArrowheads="1"/>
            </p:cNvSpPr>
            <p:nvPr/>
          </p:nvSpPr>
          <p:spPr bwMode="auto">
            <a:xfrm>
              <a:off x="2086" y="2205"/>
              <a:ext cx="250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-</a:t>
              </a:r>
              <a:endParaRPr lang="en-US" i="1" baseline="-25000">
                <a:latin typeface="Times New Roman" pitchFamily="18" charset="0"/>
              </a:endParaRPr>
            </a:p>
          </p:txBody>
        </p:sp>
        <p:sp>
          <p:nvSpPr>
            <p:cNvPr id="27" name="Rectangle 59"/>
            <p:cNvSpPr>
              <a:spLocks noChangeArrowheads="1"/>
            </p:cNvSpPr>
            <p:nvPr/>
          </p:nvSpPr>
          <p:spPr bwMode="auto">
            <a:xfrm>
              <a:off x="1769" y="1434"/>
              <a:ext cx="250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R</a:t>
              </a:r>
              <a:r>
                <a:rPr lang="en-US" i="1" baseline="-250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28" name="Line 60"/>
            <p:cNvSpPr>
              <a:spLocks noChangeShapeType="1"/>
            </p:cNvSpPr>
            <p:nvPr/>
          </p:nvSpPr>
          <p:spPr bwMode="auto">
            <a:xfrm flipV="1">
              <a:off x="2064" y="1820"/>
              <a:ext cx="0" cy="5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Rectangle 62"/>
            <p:cNvSpPr>
              <a:spLocks noChangeArrowheads="1"/>
            </p:cNvSpPr>
            <p:nvPr/>
          </p:nvSpPr>
          <p:spPr bwMode="auto">
            <a:xfrm>
              <a:off x="2631" y="1048"/>
              <a:ext cx="250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+</a:t>
              </a:r>
              <a:endParaRPr lang="en-US" i="1" baseline="-25000">
                <a:latin typeface="Times New Roman" pitchFamily="18" charset="0"/>
              </a:endParaRPr>
            </a:p>
          </p:txBody>
        </p:sp>
        <p:grpSp>
          <p:nvGrpSpPr>
            <p:cNvPr id="30" name="Group 64"/>
            <p:cNvGrpSpPr>
              <a:grpSpLocks/>
            </p:cNvGrpSpPr>
            <p:nvPr/>
          </p:nvGrpSpPr>
          <p:grpSpPr bwMode="auto">
            <a:xfrm>
              <a:off x="3515" y="1752"/>
              <a:ext cx="250" cy="434"/>
              <a:chOff x="1519" y="2092"/>
              <a:chExt cx="386" cy="1679"/>
            </a:xfrm>
          </p:grpSpPr>
          <p:grpSp>
            <p:nvGrpSpPr>
              <p:cNvPr id="82" name="Group 65"/>
              <p:cNvGrpSpPr>
                <a:grpSpLocks/>
              </p:cNvGrpSpPr>
              <p:nvPr/>
            </p:nvGrpSpPr>
            <p:grpSpPr bwMode="auto">
              <a:xfrm>
                <a:off x="1519" y="2478"/>
                <a:ext cx="340" cy="545"/>
                <a:chOff x="1519" y="2500"/>
                <a:chExt cx="340" cy="545"/>
              </a:xfrm>
            </p:grpSpPr>
            <p:sp>
              <p:nvSpPr>
                <p:cNvPr id="92" name="AutoShape 66"/>
                <p:cNvSpPr>
                  <a:spLocks noChangeArrowheads="1"/>
                </p:cNvSpPr>
                <p:nvPr/>
              </p:nvSpPr>
              <p:spPr bwMode="auto">
                <a:xfrm>
                  <a:off x="1565" y="2568"/>
                  <a:ext cx="294" cy="386"/>
                </a:xfrm>
                <a:prstGeom prst="flowChartDelay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" name="Rectangle 67"/>
                <p:cNvSpPr>
                  <a:spLocks noChangeArrowheads="1"/>
                </p:cNvSpPr>
                <p:nvPr/>
              </p:nvSpPr>
              <p:spPr bwMode="auto">
                <a:xfrm>
                  <a:off x="1519" y="2500"/>
                  <a:ext cx="204" cy="54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3" name="Group 68"/>
              <p:cNvGrpSpPr>
                <a:grpSpLocks/>
              </p:cNvGrpSpPr>
              <p:nvPr/>
            </p:nvGrpSpPr>
            <p:grpSpPr bwMode="auto">
              <a:xfrm>
                <a:off x="1565" y="2840"/>
                <a:ext cx="340" cy="545"/>
                <a:chOff x="1519" y="2500"/>
                <a:chExt cx="340" cy="545"/>
              </a:xfrm>
            </p:grpSpPr>
            <p:sp>
              <p:nvSpPr>
                <p:cNvPr id="90" name="AutoShape 69"/>
                <p:cNvSpPr>
                  <a:spLocks noChangeArrowheads="1"/>
                </p:cNvSpPr>
                <p:nvPr/>
              </p:nvSpPr>
              <p:spPr bwMode="auto">
                <a:xfrm>
                  <a:off x="1565" y="2568"/>
                  <a:ext cx="294" cy="386"/>
                </a:xfrm>
                <a:prstGeom prst="flowChartDelay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" name="Rectangle 70"/>
                <p:cNvSpPr>
                  <a:spLocks noChangeArrowheads="1"/>
                </p:cNvSpPr>
                <p:nvPr/>
              </p:nvSpPr>
              <p:spPr bwMode="auto">
                <a:xfrm>
                  <a:off x="1519" y="2500"/>
                  <a:ext cx="204" cy="54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4" name="Group 71"/>
              <p:cNvGrpSpPr>
                <a:grpSpLocks/>
              </p:cNvGrpSpPr>
              <p:nvPr/>
            </p:nvGrpSpPr>
            <p:grpSpPr bwMode="auto">
              <a:xfrm>
                <a:off x="1565" y="3226"/>
                <a:ext cx="340" cy="545"/>
                <a:chOff x="1519" y="2500"/>
                <a:chExt cx="340" cy="545"/>
              </a:xfrm>
            </p:grpSpPr>
            <p:sp>
              <p:nvSpPr>
                <p:cNvPr id="88" name="AutoShape 72"/>
                <p:cNvSpPr>
                  <a:spLocks noChangeArrowheads="1"/>
                </p:cNvSpPr>
                <p:nvPr/>
              </p:nvSpPr>
              <p:spPr bwMode="auto">
                <a:xfrm>
                  <a:off x="1565" y="2568"/>
                  <a:ext cx="294" cy="386"/>
                </a:xfrm>
                <a:prstGeom prst="flowChartDelay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" name="Rectangle 73"/>
                <p:cNvSpPr>
                  <a:spLocks noChangeArrowheads="1"/>
                </p:cNvSpPr>
                <p:nvPr/>
              </p:nvSpPr>
              <p:spPr bwMode="auto">
                <a:xfrm>
                  <a:off x="1519" y="2500"/>
                  <a:ext cx="204" cy="54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5" name="Group 74"/>
              <p:cNvGrpSpPr>
                <a:grpSpLocks/>
              </p:cNvGrpSpPr>
              <p:nvPr/>
            </p:nvGrpSpPr>
            <p:grpSpPr bwMode="auto">
              <a:xfrm>
                <a:off x="1519" y="2092"/>
                <a:ext cx="340" cy="545"/>
                <a:chOff x="1519" y="2500"/>
                <a:chExt cx="340" cy="545"/>
              </a:xfrm>
            </p:grpSpPr>
            <p:sp>
              <p:nvSpPr>
                <p:cNvPr id="86" name="AutoShape 75"/>
                <p:cNvSpPr>
                  <a:spLocks noChangeArrowheads="1"/>
                </p:cNvSpPr>
                <p:nvPr/>
              </p:nvSpPr>
              <p:spPr bwMode="auto">
                <a:xfrm>
                  <a:off x="1565" y="2568"/>
                  <a:ext cx="294" cy="386"/>
                </a:xfrm>
                <a:prstGeom prst="flowChartDelay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" name="Rectangle 76"/>
                <p:cNvSpPr>
                  <a:spLocks noChangeArrowheads="1"/>
                </p:cNvSpPr>
                <p:nvPr/>
              </p:nvSpPr>
              <p:spPr bwMode="auto">
                <a:xfrm>
                  <a:off x="1519" y="2500"/>
                  <a:ext cx="204" cy="54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1" name="Freeform 77"/>
            <p:cNvSpPr>
              <a:spLocks/>
            </p:cNvSpPr>
            <p:nvPr/>
          </p:nvSpPr>
          <p:spPr bwMode="auto">
            <a:xfrm>
              <a:off x="3621" y="1062"/>
              <a:ext cx="6" cy="218"/>
            </a:xfrm>
            <a:custGeom>
              <a:avLst/>
              <a:gdLst>
                <a:gd name="T0" fmla="*/ 6 w 6"/>
                <a:gd name="T1" fmla="*/ 0 h 218"/>
                <a:gd name="T2" fmla="*/ 0 w 6"/>
                <a:gd name="T3" fmla="*/ 218 h 21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218">
                  <a:moveTo>
                    <a:pt x="6" y="0"/>
                  </a:moveTo>
                  <a:lnTo>
                    <a:pt x="0" y="21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78"/>
            <p:cNvSpPr>
              <a:spLocks/>
            </p:cNvSpPr>
            <p:nvPr/>
          </p:nvSpPr>
          <p:spPr bwMode="auto">
            <a:xfrm>
              <a:off x="3654" y="2158"/>
              <a:ext cx="3" cy="275"/>
            </a:xfrm>
            <a:custGeom>
              <a:avLst/>
              <a:gdLst>
                <a:gd name="T0" fmla="*/ 3 w 3"/>
                <a:gd name="T1" fmla="*/ 0 h 275"/>
                <a:gd name="T2" fmla="*/ 0 w 3"/>
                <a:gd name="T3" fmla="*/ 275 h 27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275">
                  <a:moveTo>
                    <a:pt x="3" y="0"/>
                  </a:moveTo>
                  <a:lnTo>
                    <a:pt x="0" y="275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79"/>
            <p:cNvSpPr>
              <a:spLocks/>
            </p:cNvSpPr>
            <p:nvPr/>
          </p:nvSpPr>
          <p:spPr bwMode="auto">
            <a:xfrm>
              <a:off x="3609" y="1071"/>
              <a:ext cx="1517" cy="2"/>
            </a:xfrm>
            <a:custGeom>
              <a:avLst/>
              <a:gdLst>
                <a:gd name="T0" fmla="*/ 1517 w 1517"/>
                <a:gd name="T1" fmla="*/ 2 h 2"/>
                <a:gd name="T2" fmla="*/ 0 w 1517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17" h="2">
                  <a:moveTo>
                    <a:pt x="1517" y="2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oval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80"/>
            <p:cNvSpPr>
              <a:spLocks/>
            </p:cNvSpPr>
            <p:nvPr/>
          </p:nvSpPr>
          <p:spPr bwMode="auto">
            <a:xfrm>
              <a:off x="3636" y="2433"/>
              <a:ext cx="1490" cy="1"/>
            </a:xfrm>
            <a:custGeom>
              <a:avLst/>
              <a:gdLst>
                <a:gd name="T0" fmla="*/ 1490 w 1490"/>
                <a:gd name="T1" fmla="*/ 0 h 1"/>
                <a:gd name="T2" fmla="*/ 0 w 1490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90" h="1">
                  <a:moveTo>
                    <a:pt x="1490" y="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5" name="Group 81"/>
            <p:cNvGrpSpPr>
              <a:grpSpLocks/>
            </p:cNvGrpSpPr>
            <p:nvPr/>
          </p:nvGrpSpPr>
          <p:grpSpPr bwMode="auto">
            <a:xfrm flipH="1">
              <a:off x="4219" y="1073"/>
              <a:ext cx="250" cy="748"/>
              <a:chOff x="2699" y="2387"/>
              <a:chExt cx="250" cy="975"/>
            </a:xfrm>
          </p:grpSpPr>
          <p:grpSp>
            <p:nvGrpSpPr>
              <p:cNvPr id="67" name="Group 82"/>
              <p:cNvGrpSpPr>
                <a:grpSpLocks/>
              </p:cNvGrpSpPr>
              <p:nvPr/>
            </p:nvGrpSpPr>
            <p:grpSpPr bwMode="auto">
              <a:xfrm>
                <a:off x="2699" y="2591"/>
                <a:ext cx="250" cy="567"/>
                <a:chOff x="1519" y="2092"/>
                <a:chExt cx="386" cy="1679"/>
              </a:xfrm>
            </p:grpSpPr>
            <p:grpSp>
              <p:nvGrpSpPr>
                <p:cNvPr id="70" name="Group 83"/>
                <p:cNvGrpSpPr>
                  <a:grpSpLocks/>
                </p:cNvGrpSpPr>
                <p:nvPr/>
              </p:nvGrpSpPr>
              <p:grpSpPr bwMode="auto">
                <a:xfrm>
                  <a:off x="1519" y="2478"/>
                  <a:ext cx="340" cy="545"/>
                  <a:chOff x="1519" y="2500"/>
                  <a:chExt cx="340" cy="545"/>
                </a:xfrm>
              </p:grpSpPr>
              <p:sp>
                <p:nvSpPr>
                  <p:cNvPr id="80" name="AutoShape 84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1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1" name="Group 86"/>
                <p:cNvGrpSpPr>
                  <a:grpSpLocks/>
                </p:cNvGrpSpPr>
                <p:nvPr/>
              </p:nvGrpSpPr>
              <p:grpSpPr bwMode="auto">
                <a:xfrm>
                  <a:off x="1565" y="2840"/>
                  <a:ext cx="340" cy="545"/>
                  <a:chOff x="1519" y="2500"/>
                  <a:chExt cx="340" cy="545"/>
                </a:xfrm>
              </p:grpSpPr>
              <p:sp>
                <p:nvSpPr>
                  <p:cNvPr id="78" name="AutoShape 87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9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" name="Group 89"/>
                <p:cNvGrpSpPr>
                  <a:grpSpLocks/>
                </p:cNvGrpSpPr>
                <p:nvPr/>
              </p:nvGrpSpPr>
              <p:grpSpPr bwMode="auto">
                <a:xfrm>
                  <a:off x="1565" y="3226"/>
                  <a:ext cx="340" cy="545"/>
                  <a:chOff x="1519" y="2500"/>
                  <a:chExt cx="340" cy="545"/>
                </a:xfrm>
              </p:grpSpPr>
              <p:sp>
                <p:nvSpPr>
                  <p:cNvPr id="76" name="AutoShape 90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7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3" name="Group 92"/>
                <p:cNvGrpSpPr>
                  <a:grpSpLocks/>
                </p:cNvGrpSpPr>
                <p:nvPr/>
              </p:nvGrpSpPr>
              <p:grpSpPr bwMode="auto">
                <a:xfrm>
                  <a:off x="1519" y="2092"/>
                  <a:ext cx="340" cy="545"/>
                  <a:chOff x="1519" y="2500"/>
                  <a:chExt cx="340" cy="545"/>
                </a:xfrm>
              </p:grpSpPr>
              <p:sp>
                <p:nvSpPr>
                  <p:cNvPr id="74" name="AutoShape 93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5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68" name="Line 95"/>
              <p:cNvSpPr>
                <a:spLocks noChangeShapeType="1"/>
              </p:cNvSpPr>
              <p:nvPr/>
            </p:nvSpPr>
            <p:spPr bwMode="auto">
              <a:xfrm>
                <a:off x="2835" y="2387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Line 96"/>
              <p:cNvSpPr>
                <a:spLocks noChangeShapeType="1"/>
              </p:cNvSpPr>
              <p:nvPr/>
            </p:nvSpPr>
            <p:spPr bwMode="auto">
              <a:xfrm>
                <a:off x="2857" y="3135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6" name="Rectangle 97"/>
            <p:cNvSpPr>
              <a:spLocks noChangeArrowheads="1"/>
            </p:cNvSpPr>
            <p:nvPr/>
          </p:nvSpPr>
          <p:spPr bwMode="auto">
            <a:xfrm>
              <a:off x="4490" y="1911"/>
              <a:ext cx="385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I</a:t>
              </a:r>
              <a:r>
                <a:rPr lang="en-US" i="1" baseline="-250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37" name="Line 98"/>
            <p:cNvSpPr>
              <a:spLocks noChangeShapeType="1"/>
            </p:cNvSpPr>
            <p:nvPr/>
          </p:nvSpPr>
          <p:spPr bwMode="auto">
            <a:xfrm>
              <a:off x="3719" y="1003"/>
              <a:ext cx="3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lg"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100"/>
            <p:cNvSpPr>
              <a:spLocks noChangeShapeType="1"/>
            </p:cNvSpPr>
            <p:nvPr/>
          </p:nvSpPr>
          <p:spPr bwMode="auto">
            <a:xfrm>
              <a:off x="5126" y="1118"/>
              <a:ext cx="0" cy="1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101"/>
            <p:cNvSpPr>
              <a:spLocks noChangeArrowheads="1"/>
            </p:cNvSpPr>
            <p:nvPr/>
          </p:nvSpPr>
          <p:spPr bwMode="auto">
            <a:xfrm>
              <a:off x="4990" y="1572"/>
              <a:ext cx="250" cy="2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V</a:t>
              </a:r>
              <a:r>
                <a:rPr lang="en-US" i="1" baseline="-25000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40" name="Rectangle 102"/>
            <p:cNvSpPr>
              <a:spLocks noChangeArrowheads="1"/>
            </p:cNvSpPr>
            <p:nvPr/>
          </p:nvSpPr>
          <p:spPr bwMode="auto">
            <a:xfrm>
              <a:off x="3742" y="1570"/>
              <a:ext cx="250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R</a:t>
              </a:r>
              <a:r>
                <a:rPr lang="en-US" i="1" baseline="-25000"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41" name="Oval 103"/>
            <p:cNvSpPr>
              <a:spLocks noChangeArrowheads="1"/>
            </p:cNvSpPr>
            <p:nvPr/>
          </p:nvSpPr>
          <p:spPr bwMode="auto">
            <a:xfrm>
              <a:off x="4105" y="1821"/>
              <a:ext cx="431" cy="43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E</a:t>
              </a:r>
              <a:r>
                <a:rPr lang="en-US" i="1" baseline="-250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42" name="Line 104"/>
            <p:cNvSpPr>
              <a:spLocks noChangeShapeType="1"/>
            </p:cNvSpPr>
            <p:nvPr/>
          </p:nvSpPr>
          <p:spPr bwMode="auto">
            <a:xfrm>
              <a:off x="4332" y="2252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105"/>
            <p:cNvSpPr>
              <a:spLocks noChangeArrowheads="1"/>
            </p:cNvSpPr>
            <p:nvPr/>
          </p:nvSpPr>
          <p:spPr bwMode="auto">
            <a:xfrm>
              <a:off x="5148" y="2205"/>
              <a:ext cx="250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-</a:t>
              </a:r>
              <a:endParaRPr lang="en-US" i="1" baseline="-25000">
                <a:latin typeface="Times New Roman" pitchFamily="18" charset="0"/>
              </a:endParaRPr>
            </a:p>
          </p:txBody>
        </p:sp>
        <p:sp>
          <p:nvSpPr>
            <p:cNvPr id="44" name="Rectangle 106"/>
            <p:cNvSpPr>
              <a:spLocks noChangeArrowheads="1"/>
            </p:cNvSpPr>
            <p:nvPr/>
          </p:nvSpPr>
          <p:spPr bwMode="auto">
            <a:xfrm>
              <a:off x="4581" y="1073"/>
              <a:ext cx="454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I</a:t>
              </a:r>
              <a:r>
                <a:rPr lang="en-US" i="1" baseline="-25000"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45" name="Line 107"/>
            <p:cNvSpPr>
              <a:spLocks noChangeShapeType="1"/>
            </p:cNvSpPr>
            <p:nvPr/>
          </p:nvSpPr>
          <p:spPr bwMode="auto">
            <a:xfrm flipH="1">
              <a:off x="4536" y="1141"/>
              <a:ext cx="3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lg"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Rectangle 108"/>
            <p:cNvSpPr>
              <a:spLocks noChangeArrowheads="1"/>
            </p:cNvSpPr>
            <p:nvPr/>
          </p:nvSpPr>
          <p:spPr bwMode="auto">
            <a:xfrm>
              <a:off x="4287" y="1390"/>
              <a:ext cx="250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R</a:t>
              </a:r>
              <a:r>
                <a:rPr lang="en-US" i="1" baseline="-250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47" name="Line 109"/>
            <p:cNvSpPr>
              <a:spLocks noChangeShapeType="1"/>
            </p:cNvSpPr>
            <p:nvPr/>
          </p:nvSpPr>
          <p:spPr bwMode="auto">
            <a:xfrm flipV="1">
              <a:off x="4581" y="1752"/>
              <a:ext cx="0" cy="5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Rectangle 110"/>
            <p:cNvSpPr>
              <a:spLocks noChangeArrowheads="1"/>
            </p:cNvSpPr>
            <p:nvPr/>
          </p:nvSpPr>
          <p:spPr bwMode="auto">
            <a:xfrm>
              <a:off x="5125" y="1026"/>
              <a:ext cx="250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+</a:t>
              </a:r>
              <a:endParaRPr lang="en-US" i="1" baseline="-25000">
                <a:latin typeface="Times New Roman" pitchFamily="18" charset="0"/>
              </a:endParaRPr>
            </a:p>
          </p:txBody>
        </p:sp>
        <p:grpSp>
          <p:nvGrpSpPr>
            <p:cNvPr id="49" name="Group 120"/>
            <p:cNvGrpSpPr>
              <a:grpSpLocks/>
            </p:cNvGrpSpPr>
            <p:nvPr/>
          </p:nvGrpSpPr>
          <p:grpSpPr bwMode="auto">
            <a:xfrm>
              <a:off x="3628" y="1275"/>
              <a:ext cx="91" cy="318"/>
              <a:chOff x="2812" y="1275"/>
              <a:chExt cx="454" cy="1225"/>
            </a:xfrm>
          </p:grpSpPr>
          <p:sp>
            <p:nvSpPr>
              <p:cNvPr id="61" name="Line 114"/>
              <p:cNvSpPr>
                <a:spLocks noChangeShapeType="1"/>
              </p:cNvSpPr>
              <p:nvPr/>
            </p:nvSpPr>
            <p:spPr bwMode="auto">
              <a:xfrm flipH="1">
                <a:off x="2835" y="1888"/>
                <a:ext cx="431" cy="2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115"/>
              <p:cNvSpPr>
                <a:spLocks noChangeShapeType="1"/>
              </p:cNvSpPr>
              <p:nvPr/>
            </p:nvSpPr>
            <p:spPr bwMode="auto">
              <a:xfrm flipH="1">
                <a:off x="2835" y="2296"/>
                <a:ext cx="431" cy="2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116"/>
              <p:cNvSpPr>
                <a:spLocks noChangeShapeType="1"/>
              </p:cNvSpPr>
              <p:nvPr/>
            </p:nvSpPr>
            <p:spPr bwMode="auto">
              <a:xfrm>
                <a:off x="2835" y="2092"/>
                <a:ext cx="431" cy="2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Line 117"/>
              <p:cNvSpPr>
                <a:spLocks noChangeShapeType="1"/>
              </p:cNvSpPr>
              <p:nvPr/>
            </p:nvSpPr>
            <p:spPr bwMode="auto">
              <a:xfrm flipH="1">
                <a:off x="2812" y="1480"/>
                <a:ext cx="431" cy="2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Line 118"/>
              <p:cNvSpPr>
                <a:spLocks noChangeShapeType="1"/>
              </p:cNvSpPr>
              <p:nvPr/>
            </p:nvSpPr>
            <p:spPr bwMode="auto">
              <a:xfrm>
                <a:off x="2835" y="1684"/>
                <a:ext cx="431" cy="2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119"/>
              <p:cNvSpPr>
                <a:spLocks noChangeShapeType="1"/>
              </p:cNvSpPr>
              <p:nvPr/>
            </p:nvSpPr>
            <p:spPr bwMode="auto">
              <a:xfrm>
                <a:off x="2812" y="1275"/>
                <a:ext cx="431" cy="2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" name="Line 121"/>
            <p:cNvSpPr>
              <a:spLocks noChangeShapeType="1"/>
            </p:cNvSpPr>
            <p:nvPr/>
          </p:nvSpPr>
          <p:spPr bwMode="auto">
            <a:xfrm>
              <a:off x="3628" y="1593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122"/>
            <p:cNvSpPr>
              <a:spLocks noChangeShapeType="1"/>
            </p:cNvSpPr>
            <p:nvPr/>
          </p:nvSpPr>
          <p:spPr bwMode="auto">
            <a:xfrm flipV="1">
              <a:off x="3470" y="1275"/>
              <a:ext cx="386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2" name="Group 123"/>
            <p:cNvGrpSpPr>
              <a:grpSpLocks/>
            </p:cNvGrpSpPr>
            <p:nvPr/>
          </p:nvGrpSpPr>
          <p:grpSpPr bwMode="auto">
            <a:xfrm rot="5400000">
              <a:off x="816" y="1979"/>
              <a:ext cx="91" cy="318"/>
              <a:chOff x="2812" y="1275"/>
              <a:chExt cx="454" cy="1225"/>
            </a:xfrm>
          </p:grpSpPr>
          <p:sp>
            <p:nvSpPr>
              <p:cNvPr id="55" name="Line 124"/>
              <p:cNvSpPr>
                <a:spLocks noChangeShapeType="1"/>
              </p:cNvSpPr>
              <p:nvPr/>
            </p:nvSpPr>
            <p:spPr bwMode="auto">
              <a:xfrm flipH="1">
                <a:off x="2835" y="1888"/>
                <a:ext cx="431" cy="2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125"/>
              <p:cNvSpPr>
                <a:spLocks noChangeShapeType="1"/>
              </p:cNvSpPr>
              <p:nvPr/>
            </p:nvSpPr>
            <p:spPr bwMode="auto">
              <a:xfrm flipH="1">
                <a:off x="2835" y="2296"/>
                <a:ext cx="431" cy="2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126"/>
              <p:cNvSpPr>
                <a:spLocks noChangeShapeType="1"/>
              </p:cNvSpPr>
              <p:nvPr/>
            </p:nvSpPr>
            <p:spPr bwMode="auto">
              <a:xfrm>
                <a:off x="2835" y="2092"/>
                <a:ext cx="431" cy="2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127"/>
              <p:cNvSpPr>
                <a:spLocks noChangeShapeType="1"/>
              </p:cNvSpPr>
              <p:nvPr/>
            </p:nvSpPr>
            <p:spPr bwMode="auto">
              <a:xfrm flipH="1">
                <a:off x="2812" y="1480"/>
                <a:ext cx="431" cy="2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Line 128"/>
              <p:cNvSpPr>
                <a:spLocks noChangeShapeType="1"/>
              </p:cNvSpPr>
              <p:nvPr/>
            </p:nvSpPr>
            <p:spPr bwMode="auto">
              <a:xfrm>
                <a:off x="2835" y="1684"/>
                <a:ext cx="431" cy="2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Line 129"/>
              <p:cNvSpPr>
                <a:spLocks noChangeShapeType="1"/>
              </p:cNvSpPr>
              <p:nvPr/>
            </p:nvSpPr>
            <p:spPr bwMode="auto">
              <a:xfrm>
                <a:off x="2812" y="1275"/>
                <a:ext cx="431" cy="2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" name="Line 130"/>
            <p:cNvSpPr>
              <a:spLocks noChangeShapeType="1"/>
            </p:cNvSpPr>
            <p:nvPr/>
          </p:nvSpPr>
          <p:spPr bwMode="auto">
            <a:xfrm>
              <a:off x="1020" y="2092"/>
              <a:ext cx="2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Line 131"/>
            <p:cNvSpPr>
              <a:spLocks noChangeShapeType="1"/>
            </p:cNvSpPr>
            <p:nvPr/>
          </p:nvSpPr>
          <p:spPr bwMode="auto">
            <a:xfrm flipV="1">
              <a:off x="680" y="1956"/>
              <a:ext cx="386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4" name="Rectangle 133"/>
          <p:cNvSpPr>
            <a:spLocks noChangeArrowheads="1"/>
          </p:cNvSpPr>
          <p:nvPr/>
        </p:nvSpPr>
        <p:spPr bwMode="auto">
          <a:xfrm>
            <a:off x="539750" y="4545013"/>
            <a:ext cx="83994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000" dirty="0">
                <a:latin typeface="Times New Roman" pitchFamily="18" charset="0"/>
              </a:rPr>
              <a:t>Separately-Excited                                              Self-Excited</a:t>
            </a:r>
            <a:endParaRPr lang="en-US" sz="2000" dirty="0"/>
          </a:p>
        </p:txBody>
      </p:sp>
      <p:sp>
        <p:nvSpPr>
          <p:cNvPr id="12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664"/>
            <a:ext cx="8399462" cy="454025"/>
          </a:xfrm>
        </p:spPr>
        <p:txBody>
          <a:bodyPr/>
          <a:lstStyle/>
          <a:p>
            <a:pPr eaLnBrk="1" hangingPunct="1"/>
            <a:r>
              <a:rPr lang="en-US" sz="2200" b="1" u="sng" dirty="0" smtClean="0">
                <a:solidFill>
                  <a:srgbClr val="009900"/>
                </a:solidFill>
                <a:latin typeface="Times New Roman" pitchFamily="18" charset="0"/>
              </a:rPr>
              <a:t>Separately-Excited and Self-Excited DC Generators</a:t>
            </a:r>
            <a:r>
              <a:rPr lang="en-US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516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24" grpId="0"/>
      <p:bldP spid="1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10215" y="239614"/>
            <a:ext cx="8631238" cy="85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5000" dirty="0">
                <a:solidFill>
                  <a:schemeClr val="tx1"/>
                </a:solidFill>
              </a:rPr>
              <a:t>Characteristic of DC motors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22275" y="1412776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marL="271463" indent="-271463" eaLnBrk="0" hangingPunct="0">
              <a:tabLst>
                <a:tab pos="271463" algn="l"/>
                <a:tab pos="728663" algn="l"/>
                <a:tab pos="1185863" algn="l"/>
                <a:tab pos="1643063" algn="l"/>
                <a:tab pos="2100263" algn="l"/>
                <a:tab pos="2557463" algn="l"/>
                <a:tab pos="3014663" algn="l"/>
                <a:tab pos="3471863" algn="l"/>
                <a:tab pos="3929063" algn="l"/>
                <a:tab pos="4386263" algn="l"/>
                <a:tab pos="4843463" algn="l"/>
                <a:tab pos="5300663" algn="l"/>
                <a:tab pos="5757863" algn="l"/>
                <a:tab pos="6215063" algn="l"/>
                <a:tab pos="6672263" algn="l"/>
                <a:tab pos="7129463" algn="l"/>
                <a:tab pos="7586663" algn="l"/>
                <a:tab pos="8043863" algn="l"/>
                <a:tab pos="8501063" algn="l"/>
                <a:tab pos="8958263" algn="l"/>
                <a:tab pos="94154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1pPr>
            <a:lvl2pPr eaLnBrk="0" hangingPunct="0">
              <a:tabLst>
                <a:tab pos="271463" algn="l"/>
                <a:tab pos="728663" algn="l"/>
                <a:tab pos="1185863" algn="l"/>
                <a:tab pos="1643063" algn="l"/>
                <a:tab pos="2100263" algn="l"/>
                <a:tab pos="2557463" algn="l"/>
                <a:tab pos="3014663" algn="l"/>
                <a:tab pos="3471863" algn="l"/>
                <a:tab pos="3929063" algn="l"/>
                <a:tab pos="4386263" algn="l"/>
                <a:tab pos="4843463" algn="l"/>
                <a:tab pos="5300663" algn="l"/>
                <a:tab pos="5757863" algn="l"/>
                <a:tab pos="6215063" algn="l"/>
                <a:tab pos="6672263" algn="l"/>
                <a:tab pos="7129463" algn="l"/>
                <a:tab pos="7586663" algn="l"/>
                <a:tab pos="8043863" algn="l"/>
                <a:tab pos="8501063" algn="l"/>
                <a:tab pos="8958263" algn="l"/>
                <a:tab pos="94154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2pPr>
            <a:lvl3pPr eaLnBrk="0" hangingPunct="0">
              <a:tabLst>
                <a:tab pos="271463" algn="l"/>
                <a:tab pos="728663" algn="l"/>
                <a:tab pos="1185863" algn="l"/>
                <a:tab pos="1643063" algn="l"/>
                <a:tab pos="2100263" algn="l"/>
                <a:tab pos="2557463" algn="l"/>
                <a:tab pos="3014663" algn="l"/>
                <a:tab pos="3471863" algn="l"/>
                <a:tab pos="3929063" algn="l"/>
                <a:tab pos="4386263" algn="l"/>
                <a:tab pos="4843463" algn="l"/>
                <a:tab pos="5300663" algn="l"/>
                <a:tab pos="5757863" algn="l"/>
                <a:tab pos="6215063" algn="l"/>
                <a:tab pos="6672263" algn="l"/>
                <a:tab pos="7129463" algn="l"/>
                <a:tab pos="7586663" algn="l"/>
                <a:tab pos="8043863" algn="l"/>
                <a:tab pos="8501063" algn="l"/>
                <a:tab pos="8958263" algn="l"/>
                <a:tab pos="94154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3pPr>
            <a:lvl4pPr eaLnBrk="0" hangingPunct="0">
              <a:tabLst>
                <a:tab pos="271463" algn="l"/>
                <a:tab pos="728663" algn="l"/>
                <a:tab pos="1185863" algn="l"/>
                <a:tab pos="1643063" algn="l"/>
                <a:tab pos="2100263" algn="l"/>
                <a:tab pos="2557463" algn="l"/>
                <a:tab pos="3014663" algn="l"/>
                <a:tab pos="3471863" algn="l"/>
                <a:tab pos="3929063" algn="l"/>
                <a:tab pos="4386263" algn="l"/>
                <a:tab pos="4843463" algn="l"/>
                <a:tab pos="5300663" algn="l"/>
                <a:tab pos="5757863" algn="l"/>
                <a:tab pos="6215063" algn="l"/>
                <a:tab pos="6672263" algn="l"/>
                <a:tab pos="7129463" algn="l"/>
                <a:tab pos="7586663" algn="l"/>
                <a:tab pos="8043863" algn="l"/>
                <a:tab pos="8501063" algn="l"/>
                <a:tab pos="8958263" algn="l"/>
                <a:tab pos="94154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4pPr>
            <a:lvl5pPr eaLnBrk="0" hangingPunct="0">
              <a:tabLst>
                <a:tab pos="271463" algn="l"/>
                <a:tab pos="728663" algn="l"/>
                <a:tab pos="1185863" algn="l"/>
                <a:tab pos="1643063" algn="l"/>
                <a:tab pos="2100263" algn="l"/>
                <a:tab pos="2557463" algn="l"/>
                <a:tab pos="3014663" algn="l"/>
                <a:tab pos="3471863" algn="l"/>
                <a:tab pos="3929063" algn="l"/>
                <a:tab pos="4386263" algn="l"/>
                <a:tab pos="4843463" algn="l"/>
                <a:tab pos="5300663" algn="l"/>
                <a:tab pos="5757863" algn="l"/>
                <a:tab pos="6215063" algn="l"/>
                <a:tab pos="6672263" algn="l"/>
                <a:tab pos="7129463" algn="l"/>
                <a:tab pos="7586663" algn="l"/>
                <a:tab pos="8043863" algn="l"/>
                <a:tab pos="8501063" algn="l"/>
                <a:tab pos="8958263" algn="l"/>
                <a:tab pos="94154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71463" algn="l"/>
                <a:tab pos="728663" algn="l"/>
                <a:tab pos="1185863" algn="l"/>
                <a:tab pos="1643063" algn="l"/>
                <a:tab pos="2100263" algn="l"/>
                <a:tab pos="2557463" algn="l"/>
                <a:tab pos="3014663" algn="l"/>
                <a:tab pos="3471863" algn="l"/>
                <a:tab pos="3929063" algn="l"/>
                <a:tab pos="4386263" algn="l"/>
                <a:tab pos="4843463" algn="l"/>
                <a:tab pos="5300663" algn="l"/>
                <a:tab pos="5757863" algn="l"/>
                <a:tab pos="6215063" algn="l"/>
                <a:tab pos="6672263" algn="l"/>
                <a:tab pos="7129463" algn="l"/>
                <a:tab pos="7586663" algn="l"/>
                <a:tab pos="8043863" algn="l"/>
                <a:tab pos="8501063" algn="l"/>
                <a:tab pos="8958263" algn="l"/>
                <a:tab pos="94154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71463" algn="l"/>
                <a:tab pos="728663" algn="l"/>
                <a:tab pos="1185863" algn="l"/>
                <a:tab pos="1643063" algn="l"/>
                <a:tab pos="2100263" algn="l"/>
                <a:tab pos="2557463" algn="l"/>
                <a:tab pos="3014663" algn="l"/>
                <a:tab pos="3471863" algn="l"/>
                <a:tab pos="3929063" algn="l"/>
                <a:tab pos="4386263" algn="l"/>
                <a:tab pos="4843463" algn="l"/>
                <a:tab pos="5300663" algn="l"/>
                <a:tab pos="5757863" algn="l"/>
                <a:tab pos="6215063" algn="l"/>
                <a:tab pos="6672263" algn="l"/>
                <a:tab pos="7129463" algn="l"/>
                <a:tab pos="7586663" algn="l"/>
                <a:tab pos="8043863" algn="l"/>
                <a:tab pos="8501063" algn="l"/>
                <a:tab pos="8958263" algn="l"/>
                <a:tab pos="94154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71463" algn="l"/>
                <a:tab pos="728663" algn="l"/>
                <a:tab pos="1185863" algn="l"/>
                <a:tab pos="1643063" algn="l"/>
                <a:tab pos="2100263" algn="l"/>
                <a:tab pos="2557463" algn="l"/>
                <a:tab pos="3014663" algn="l"/>
                <a:tab pos="3471863" algn="l"/>
                <a:tab pos="3929063" algn="l"/>
                <a:tab pos="4386263" algn="l"/>
                <a:tab pos="4843463" algn="l"/>
                <a:tab pos="5300663" algn="l"/>
                <a:tab pos="5757863" algn="l"/>
                <a:tab pos="6215063" algn="l"/>
                <a:tab pos="6672263" algn="l"/>
                <a:tab pos="7129463" algn="l"/>
                <a:tab pos="7586663" algn="l"/>
                <a:tab pos="8043863" algn="l"/>
                <a:tab pos="8501063" algn="l"/>
                <a:tab pos="8958263" algn="l"/>
                <a:tab pos="94154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71463" algn="l"/>
                <a:tab pos="728663" algn="l"/>
                <a:tab pos="1185863" algn="l"/>
                <a:tab pos="1643063" algn="l"/>
                <a:tab pos="2100263" algn="l"/>
                <a:tab pos="2557463" algn="l"/>
                <a:tab pos="3014663" algn="l"/>
                <a:tab pos="3471863" algn="l"/>
                <a:tab pos="3929063" algn="l"/>
                <a:tab pos="4386263" algn="l"/>
                <a:tab pos="4843463" algn="l"/>
                <a:tab pos="5300663" algn="l"/>
                <a:tab pos="5757863" algn="l"/>
                <a:tab pos="6215063" algn="l"/>
                <a:tab pos="6672263" algn="l"/>
                <a:tab pos="7129463" algn="l"/>
                <a:tab pos="7586663" algn="l"/>
                <a:tab pos="8043863" algn="l"/>
                <a:tab pos="8501063" algn="l"/>
                <a:tab pos="8958263" algn="l"/>
                <a:tab pos="94154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9pPr>
          </a:lstStyle>
          <a:p>
            <a:pPr eaLnBrk="1" hangingPunct="1">
              <a:spcBef>
                <a:spcPts val="525"/>
              </a:spcBef>
              <a:spcAft>
                <a:spcPts val="1425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en-US" sz="3600">
                <a:solidFill>
                  <a:schemeClr val="tx1"/>
                </a:solidFill>
                <a:latin typeface="Constantia" pitchFamily="18" charset="0"/>
              </a:rPr>
              <a:t>T/ Ia  characteristic </a:t>
            </a:r>
          </a:p>
          <a:p>
            <a:pPr eaLnBrk="1" hangingPunct="1">
              <a:spcBef>
                <a:spcPts val="525"/>
              </a:spcBef>
              <a:spcAft>
                <a:spcPts val="1425"/>
              </a:spcAft>
              <a:buClrTx/>
              <a:buFontTx/>
              <a:buNone/>
            </a:pPr>
            <a:endParaRPr lang="en-US" sz="3600">
              <a:solidFill>
                <a:schemeClr val="tx1"/>
              </a:solidFill>
              <a:latin typeface="Constantia" pitchFamily="18" charset="0"/>
            </a:endParaRPr>
          </a:p>
          <a:p>
            <a:pPr eaLnBrk="1" hangingPunct="1">
              <a:spcBef>
                <a:spcPts val="525"/>
              </a:spcBef>
              <a:spcAft>
                <a:spcPts val="1425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en-US" sz="3600">
                <a:solidFill>
                  <a:schemeClr val="tx1"/>
                </a:solidFill>
                <a:latin typeface="Constantia" pitchFamily="18" charset="0"/>
              </a:rPr>
              <a:t>N/ I a   characteristic </a:t>
            </a:r>
          </a:p>
          <a:p>
            <a:pPr eaLnBrk="1" hangingPunct="1">
              <a:spcBef>
                <a:spcPts val="525"/>
              </a:spcBef>
              <a:spcAft>
                <a:spcPts val="1425"/>
              </a:spcAft>
              <a:buClrTx/>
              <a:buFontTx/>
              <a:buNone/>
            </a:pPr>
            <a:endParaRPr lang="en-US" sz="3600">
              <a:solidFill>
                <a:schemeClr val="tx1"/>
              </a:solidFill>
              <a:latin typeface="Constantia" pitchFamily="18" charset="0"/>
            </a:endParaRPr>
          </a:p>
          <a:p>
            <a:pPr eaLnBrk="1" hangingPunct="1">
              <a:spcBef>
                <a:spcPts val="525"/>
              </a:spcBef>
              <a:spcAft>
                <a:spcPts val="1425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en-US" sz="3600">
                <a:solidFill>
                  <a:schemeClr val="tx1"/>
                </a:solidFill>
                <a:latin typeface="Constantia" pitchFamily="18" charset="0"/>
              </a:rPr>
              <a:t>N/T characteristic </a:t>
            </a:r>
          </a:p>
        </p:txBody>
      </p:sp>
    </p:spTree>
    <p:extLst>
      <p:ext uri="{BB962C8B-B14F-4D97-AF65-F5344CB8AC3E}">
        <p14:creationId xmlns:p14="http://schemas.microsoft.com/office/powerpoint/2010/main" val="1055576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0177" name="Rectangle 1"/>
              <p:cNvSpPr>
                <a:spLocks noGrp="1" noChangeArrowheads="1"/>
              </p:cNvSpPr>
              <p:nvPr>
                <p:ph type="body"/>
              </p:nvPr>
            </p:nvSpPr>
            <p:spPr>
              <a:xfrm>
                <a:off x="0" y="1124745"/>
                <a:ext cx="9143999" cy="4536504"/>
              </a:xfrm>
            </p:spPr>
            <p:txBody>
              <a:bodyPr anchor="t"/>
              <a:lstStyle/>
              <a:p>
                <a:pPr marL="342900" indent="-339725" algn="l" eaLnBrk="1" hangingPunct="1">
                  <a:spcBef>
                    <a:spcPts val="800"/>
                  </a:spcBef>
                  <a:buClrTx/>
                  <a:buFontTx/>
                  <a:buNone/>
                  <a:tabLst>
                    <a:tab pos="342900" algn="l"/>
                    <a:tab pos="455613" algn="l"/>
                    <a:tab pos="912813" algn="l"/>
                    <a:tab pos="1370013" algn="l"/>
                    <a:tab pos="1827213" algn="l"/>
                    <a:tab pos="2284413" algn="l"/>
                    <a:tab pos="2741613" algn="l"/>
                    <a:tab pos="3198813" algn="l"/>
                    <a:tab pos="3656013" algn="l"/>
                    <a:tab pos="4113213" algn="l"/>
                    <a:tab pos="4570413" algn="l"/>
                    <a:tab pos="5027613" algn="l"/>
                    <a:tab pos="5484813" algn="l"/>
                    <a:tab pos="5942013" algn="l"/>
                    <a:tab pos="6399213" algn="l"/>
                    <a:tab pos="6856413" algn="l"/>
                    <a:tab pos="7313613" algn="l"/>
                    <a:tab pos="7770813" algn="l"/>
                    <a:tab pos="8228013" algn="l"/>
                    <a:tab pos="8685213" algn="l"/>
                    <a:tab pos="9142413" algn="l"/>
                  </a:tabLst>
                  <a:defRPr/>
                </a:pPr>
                <a:r>
                  <a:rPr lang="en-US" sz="2800" dirty="0" smtClean="0">
                    <a:latin typeface="Constantia" pitchFamily="16" charset="0"/>
                  </a:rPr>
                  <a:t>According to the speed equation of a dc motor</a:t>
                </a:r>
              </a:p>
              <a:p>
                <a:pPr marL="342900" indent="-339725" algn="l" eaLnBrk="1" hangingPunct="1">
                  <a:spcBef>
                    <a:spcPts val="800"/>
                  </a:spcBef>
                  <a:buClrTx/>
                  <a:buFontTx/>
                  <a:buNone/>
                  <a:tabLst>
                    <a:tab pos="342900" algn="l"/>
                    <a:tab pos="455613" algn="l"/>
                    <a:tab pos="912813" algn="l"/>
                    <a:tab pos="1370013" algn="l"/>
                    <a:tab pos="1827213" algn="l"/>
                    <a:tab pos="2284413" algn="l"/>
                    <a:tab pos="2741613" algn="l"/>
                    <a:tab pos="3198813" algn="l"/>
                    <a:tab pos="3656013" algn="l"/>
                    <a:tab pos="4113213" algn="l"/>
                    <a:tab pos="4570413" algn="l"/>
                    <a:tab pos="5027613" algn="l"/>
                    <a:tab pos="5484813" algn="l"/>
                    <a:tab pos="5942013" algn="l"/>
                    <a:tab pos="6399213" algn="l"/>
                    <a:tab pos="6856413" algn="l"/>
                    <a:tab pos="7313613" algn="l"/>
                    <a:tab pos="7770813" algn="l"/>
                    <a:tab pos="8228013" algn="l"/>
                    <a:tab pos="8685213" algn="l"/>
                    <a:tab pos="9142413" algn="l"/>
                  </a:tabLst>
                  <a:defRPr/>
                </a:pPr>
                <a:r>
                  <a:rPr lang="en-US" sz="2800" dirty="0" smtClean="0">
                    <a:latin typeface="Constantia" pitchFamily="16" charset="0"/>
                  </a:rPr>
                  <a:t>            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𝑁</m:t>
                    </m:r>
                    <m:r>
                      <a:rPr lang="en-US" sz="3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∅</m:t>
                        </m:r>
                      </m:den>
                    </m:f>
                    <m:r>
                      <a:rPr lang="en-US" sz="3600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𝑉</m:t>
                        </m:r>
                        <m:r>
                          <a:rPr lang="en-US" sz="3600" b="0" i="1" smtClean="0">
                            <a:latin typeface="Cambria Math"/>
                          </a:rPr>
                          <m:t> − 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  <m:sSub>
                          <m:sSub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∅</m:t>
                        </m:r>
                      </m:den>
                    </m:f>
                  </m:oMath>
                </a14:m>
                <a:endParaRPr lang="en-US" sz="2800" dirty="0" smtClean="0">
                  <a:latin typeface="Constantia" pitchFamily="16" charset="0"/>
                </a:endParaRPr>
              </a:p>
              <a:p>
                <a:pPr marL="342900" indent="-339725" algn="l" eaLnBrk="1" hangingPunct="1">
                  <a:spcBef>
                    <a:spcPts val="800"/>
                  </a:spcBef>
                  <a:buClrTx/>
                  <a:buFontTx/>
                  <a:buNone/>
                  <a:tabLst>
                    <a:tab pos="342900" algn="l"/>
                    <a:tab pos="455613" algn="l"/>
                    <a:tab pos="912813" algn="l"/>
                    <a:tab pos="1370013" algn="l"/>
                    <a:tab pos="1827213" algn="l"/>
                    <a:tab pos="2284413" algn="l"/>
                    <a:tab pos="2741613" algn="l"/>
                    <a:tab pos="3198813" algn="l"/>
                    <a:tab pos="3656013" algn="l"/>
                    <a:tab pos="4113213" algn="l"/>
                    <a:tab pos="4570413" algn="l"/>
                    <a:tab pos="5027613" algn="l"/>
                    <a:tab pos="5484813" algn="l"/>
                    <a:tab pos="5942013" algn="l"/>
                    <a:tab pos="6399213" algn="l"/>
                    <a:tab pos="6856413" algn="l"/>
                    <a:tab pos="7313613" algn="l"/>
                    <a:tab pos="7770813" algn="l"/>
                    <a:tab pos="8228013" algn="l"/>
                    <a:tab pos="8685213" algn="l"/>
                    <a:tab pos="9142413" algn="l"/>
                  </a:tabLst>
                  <a:defRPr/>
                </a:pPr>
                <a:r>
                  <a:rPr lang="en-US" sz="2800" dirty="0" smtClean="0">
                    <a:latin typeface="Constantia" pitchFamily="16" charset="0"/>
                  </a:rPr>
                  <a:t>Thus </a:t>
                </a:r>
                <a:r>
                  <a:rPr lang="en-US" sz="2800" dirty="0" smtClean="0">
                    <a:latin typeface="Constantia" pitchFamily="16" charset="0"/>
                  </a:rPr>
                  <a:t>speed can be controlled by-</a:t>
                </a:r>
              </a:p>
              <a:p>
                <a:pPr marL="342900" indent="-339725" algn="l" eaLnBrk="1" hangingPunct="1">
                  <a:spcBef>
                    <a:spcPts val="800"/>
                  </a:spcBef>
                  <a:buClrTx/>
                  <a:buFontTx/>
                  <a:buNone/>
                  <a:tabLst>
                    <a:tab pos="342900" algn="l"/>
                    <a:tab pos="455613" algn="l"/>
                    <a:tab pos="912813" algn="l"/>
                    <a:tab pos="1370013" algn="l"/>
                    <a:tab pos="1827213" algn="l"/>
                    <a:tab pos="2284413" algn="l"/>
                    <a:tab pos="2741613" algn="l"/>
                    <a:tab pos="3198813" algn="l"/>
                    <a:tab pos="3656013" algn="l"/>
                    <a:tab pos="4113213" algn="l"/>
                    <a:tab pos="4570413" algn="l"/>
                    <a:tab pos="5027613" algn="l"/>
                    <a:tab pos="5484813" algn="l"/>
                    <a:tab pos="5942013" algn="l"/>
                    <a:tab pos="6399213" algn="l"/>
                    <a:tab pos="6856413" algn="l"/>
                    <a:tab pos="7313613" algn="l"/>
                    <a:tab pos="7770813" algn="l"/>
                    <a:tab pos="8228013" algn="l"/>
                    <a:tab pos="8685213" algn="l"/>
                    <a:tab pos="9142413" algn="l"/>
                  </a:tabLst>
                  <a:defRPr/>
                </a:pPr>
                <a:r>
                  <a:rPr lang="en-US" sz="2800" u="sng" dirty="0" smtClean="0">
                    <a:latin typeface="Constantia" pitchFamily="16" charset="0"/>
                  </a:rPr>
                  <a:t>Flux control method:</a:t>
                </a:r>
                <a:r>
                  <a:rPr lang="en-US" sz="2800" dirty="0" smtClean="0">
                    <a:latin typeface="Constantia" pitchFamily="16" charset="0"/>
                  </a:rPr>
                  <a:t> By Changing the flux by controlling the current through the field winding.</a:t>
                </a:r>
              </a:p>
              <a:p>
                <a:pPr marL="342900" indent="-339725" algn="l" eaLnBrk="1" hangingPunct="1">
                  <a:spcBef>
                    <a:spcPts val="800"/>
                  </a:spcBef>
                  <a:buClrTx/>
                  <a:buFontTx/>
                  <a:buNone/>
                  <a:tabLst>
                    <a:tab pos="342900" algn="l"/>
                    <a:tab pos="455613" algn="l"/>
                    <a:tab pos="912813" algn="l"/>
                    <a:tab pos="1370013" algn="l"/>
                    <a:tab pos="1827213" algn="l"/>
                    <a:tab pos="2284413" algn="l"/>
                    <a:tab pos="2741613" algn="l"/>
                    <a:tab pos="3198813" algn="l"/>
                    <a:tab pos="3656013" algn="l"/>
                    <a:tab pos="4113213" algn="l"/>
                    <a:tab pos="4570413" algn="l"/>
                    <a:tab pos="5027613" algn="l"/>
                    <a:tab pos="5484813" algn="l"/>
                    <a:tab pos="5942013" algn="l"/>
                    <a:tab pos="6399213" algn="l"/>
                    <a:tab pos="6856413" algn="l"/>
                    <a:tab pos="7313613" algn="l"/>
                    <a:tab pos="7770813" algn="l"/>
                    <a:tab pos="8228013" algn="l"/>
                    <a:tab pos="8685213" algn="l"/>
                    <a:tab pos="9142413" algn="l"/>
                  </a:tabLst>
                  <a:defRPr/>
                </a:pPr>
                <a:r>
                  <a:rPr lang="en-US" sz="2800" u="sng" dirty="0" smtClean="0">
                    <a:latin typeface="Constantia" pitchFamily="16" charset="0"/>
                  </a:rPr>
                  <a:t>Armature control method:</a:t>
                </a:r>
                <a:r>
                  <a:rPr lang="en-US" sz="2800" dirty="0" smtClean="0">
                    <a:latin typeface="Constantia" pitchFamily="16" charset="0"/>
                  </a:rPr>
                  <a:t> By Changing the armature  resistance which in turn changes the voltage applied across the armature </a:t>
                </a:r>
              </a:p>
            </p:txBody>
          </p:sp>
        </mc:Choice>
        <mc:Fallback>
          <p:sp>
            <p:nvSpPr>
              <p:cNvPr id="50177" name="Rectang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/>
              </p:nvPr>
            </p:nvSpPr>
            <p:spPr>
              <a:xfrm>
                <a:off x="0" y="1124745"/>
                <a:ext cx="9143999" cy="4536504"/>
              </a:xfrm>
              <a:blipFill rotWithShape="1">
                <a:blip r:embed="rId3"/>
                <a:stretch>
                  <a:fillRect l="-1267" t="-1210" r="-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5000">
                <a:solidFill>
                  <a:schemeClr val="tx1"/>
                </a:solidFill>
              </a:rPr>
              <a:t>Speed control of DC motors</a:t>
            </a:r>
          </a:p>
        </p:txBody>
      </p:sp>
    </p:spTree>
    <p:extLst>
      <p:ext uri="{BB962C8B-B14F-4D97-AF65-F5344CB8AC3E}">
        <p14:creationId xmlns:p14="http://schemas.microsoft.com/office/powerpoint/2010/main" val="560525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0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0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7" grpId="0" build="p"/>
      <p:bldP spid="5017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body"/>
          </p:nvPr>
        </p:nvSpPr>
        <p:spPr>
          <a:xfrm>
            <a:off x="0" y="888097"/>
            <a:ext cx="9144000" cy="5043488"/>
          </a:xfrm>
        </p:spPr>
        <p:txBody>
          <a:bodyPr anchor="t"/>
          <a:lstStyle/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800" u="sng" dirty="0" smtClean="0">
                <a:latin typeface="Constantia" pitchFamily="16" charset="0"/>
              </a:rPr>
              <a:t>Advantages of flux control:</a:t>
            </a:r>
          </a:p>
          <a:p>
            <a:pPr marL="341313" indent="-339725" algn="l" eaLnBrk="1" hangingPunct="1">
              <a:spcBef>
                <a:spcPts val="800"/>
              </a:spcBef>
              <a:buSzPct val="64000"/>
              <a:buFont typeface="Times New Roman" pitchFamily="16" charset="0"/>
              <a:buBlip>
                <a:blip r:embed="rId2"/>
              </a:buBlip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800" dirty="0" smtClean="0">
                <a:latin typeface="Constantia" pitchFamily="16" charset="0"/>
              </a:rPr>
              <a:t>It provides relatively smooth and easy control </a:t>
            </a:r>
          </a:p>
          <a:p>
            <a:pPr marL="341313" indent="-339725" algn="l" eaLnBrk="1" hangingPunct="1">
              <a:spcBef>
                <a:spcPts val="800"/>
              </a:spcBef>
              <a:buSzPct val="64000"/>
              <a:buFont typeface="Times New Roman" pitchFamily="16" charset="0"/>
              <a:buBlip>
                <a:blip r:embed="rId2"/>
              </a:buBlip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800" dirty="0" smtClean="0">
                <a:latin typeface="Constantia" pitchFamily="16" charset="0"/>
              </a:rPr>
              <a:t>Speed control above rated speed is possible</a:t>
            </a:r>
          </a:p>
          <a:p>
            <a:pPr marL="341313" indent="-339725" algn="l" eaLnBrk="1" hangingPunct="1">
              <a:spcBef>
                <a:spcPts val="800"/>
              </a:spcBef>
              <a:buSzPct val="64000"/>
              <a:buFont typeface="Times New Roman" pitchFamily="16" charset="0"/>
              <a:buBlip>
                <a:blip r:embed="rId2"/>
              </a:buBlip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800" dirty="0" smtClean="0">
                <a:latin typeface="Constantia" pitchFamily="16" charset="0"/>
              </a:rPr>
              <a:t>As the field winding resistance is high the field current is small. Power loss in the external resistance is small . Hence this method is economical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SzPct val="64000"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800" u="sng" dirty="0" smtClean="0">
                <a:latin typeface="Constantia" pitchFamily="16" charset="0"/>
              </a:rPr>
              <a:t>Disadvantages:</a:t>
            </a:r>
          </a:p>
          <a:p>
            <a:pPr marL="341313" indent="-339725" algn="l" eaLnBrk="1" hangingPunct="1">
              <a:spcBef>
                <a:spcPts val="800"/>
              </a:spcBef>
              <a:buSzPct val="64000"/>
              <a:buFont typeface="Times New Roman" pitchFamily="16" charset="0"/>
              <a:buBlip>
                <a:blip r:embed="rId2"/>
              </a:buBlip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800" dirty="0" smtClean="0">
                <a:latin typeface="Constantia" pitchFamily="16" charset="0"/>
              </a:rPr>
              <a:t>Flux can be increased only </a:t>
            </a:r>
            <a:r>
              <a:rPr lang="en-US" sz="2800" dirty="0" err="1" smtClean="0">
                <a:latin typeface="Constantia" pitchFamily="16" charset="0"/>
              </a:rPr>
              <a:t>upto</a:t>
            </a:r>
            <a:r>
              <a:rPr lang="en-US" sz="2800" dirty="0" smtClean="0">
                <a:latin typeface="Constantia" pitchFamily="16" charset="0"/>
              </a:rPr>
              <a:t> its rated value</a:t>
            </a:r>
          </a:p>
          <a:p>
            <a:pPr marL="341313" indent="-339725" algn="l" eaLnBrk="1" hangingPunct="1">
              <a:spcBef>
                <a:spcPts val="800"/>
              </a:spcBef>
              <a:buSzPct val="64000"/>
              <a:buFont typeface="Times New Roman" pitchFamily="16" charset="0"/>
              <a:buBlip>
                <a:blip r:embed="rId2"/>
              </a:buBlip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800" dirty="0" smtClean="0">
                <a:latin typeface="Constantia" pitchFamily="16" charset="0"/>
              </a:rPr>
              <a:t>High speed affects the commutation, motor operation becomes unstable 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0" y="0"/>
            <a:ext cx="5014913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5000">
                <a:solidFill>
                  <a:schemeClr val="tx1"/>
                </a:solidFill>
              </a:rPr>
              <a:t>Flux control </a:t>
            </a:r>
          </a:p>
        </p:txBody>
      </p:sp>
    </p:spTree>
    <p:extLst>
      <p:ext uri="{BB962C8B-B14F-4D97-AF65-F5344CB8AC3E}">
        <p14:creationId xmlns:p14="http://schemas.microsoft.com/office/powerpoint/2010/main" val="134803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2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1" grpId="0" build="p"/>
      <p:bldP spid="5120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274638" y="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400">
                <a:solidFill>
                  <a:schemeClr val="tx1"/>
                </a:solidFill>
              </a:rPr>
              <a:t>Armature voltage control method</a:t>
            </a:r>
          </a:p>
        </p:txBody>
      </p:sp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19585" y="1124744"/>
            <a:ext cx="9067800" cy="475252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271463" indent="-271463">
              <a:spcBef>
                <a:spcPts val="525"/>
              </a:spcBef>
              <a:spcAft>
                <a:spcPts val="1425"/>
              </a:spcAft>
              <a:buClr>
                <a:srgbClr val="0BD0D9"/>
              </a:buClr>
              <a:buSzPct val="95000"/>
              <a:buFont typeface="Times New Roman" pitchFamily="16" charset="0"/>
              <a:buBlip>
                <a:blip r:embed="rId3"/>
              </a:buBlip>
              <a:tabLst>
                <a:tab pos="271463" algn="l"/>
                <a:tab pos="728663" algn="l"/>
                <a:tab pos="1185863" algn="l"/>
                <a:tab pos="1643063" algn="l"/>
                <a:tab pos="2100263" algn="l"/>
                <a:tab pos="2557463" algn="l"/>
                <a:tab pos="3014663" algn="l"/>
                <a:tab pos="3471863" algn="l"/>
                <a:tab pos="3929063" algn="l"/>
                <a:tab pos="4386263" algn="l"/>
                <a:tab pos="4843463" algn="l"/>
                <a:tab pos="5300663" algn="l"/>
                <a:tab pos="5757863" algn="l"/>
                <a:tab pos="6215063" algn="l"/>
                <a:tab pos="6672263" algn="l"/>
                <a:tab pos="7129463" algn="l"/>
                <a:tab pos="7586663" algn="l"/>
                <a:tab pos="8043863" algn="l"/>
                <a:tab pos="8501063" algn="l"/>
                <a:tab pos="8958263" algn="l"/>
                <a:tab pos="9415463" algn="l"/>
              </a:tabLst>
              <a:defRPr/>
            </a:pPr>
            <a:r>
              <a:rPr lang="en-US" sz="2800" dirty="0">
                <a:latin typeface="Constantia" pitchFamily="16" charset="0"/>
                <a:ea typeface="Microsoft YaHei" charset="0"/>
              </a:rPr>
              <a:t>The speed is directly proportional to the voltage applied across the armature .</a:t>
            </a:r>
          </a:p>
          <a:p>
            <a:pPr marL="271463" indent="-271463">
              <a:spcBef>
                <a:spcPts val="525"/>
              </a:spcBef>
              <a:spcAft>
                <a:spcPts val="1425"/>
              </a:spcAft>
              <a:buClr>
                <a:srgbClr val="0BD0D9"/>
              </a:buClr>
              <a:buSzPct val="95000"/>
              <a:buFont typeface="Times New Roman" pitchFamily="16" charset="0"/>
              <a:buBlip>
                <a:blip r:embed="rId3"/>
              </a:buBlip>
              <a:tabLst>
                <a:tab pos="271463" algn="l"/>
                <a:tab pos="728663" algn="l"/>
                <a:tab pos="1185863" algn="l"/>
                <a:tab pos="1643063" algn="l"/>
                <a:tab pos="2100263" algn="l"/>
                <a:tab pos="2557463" algn="l"/>
                <a:tab pos="3014663" algn="l"/>
                <a:tab pos="3471863" algn="l"/>
                <a:tab pos="3929063" algn="l"/>
                <a:tab pos="4386263" algn="l"/>
                <a:tab pos="4843463" algn="l"/>
                <a:tab pos="5300663" algn="l"/>
                <a:tab pos="5757863" algn="l"/>
                <a:tab pos="6215063" algn="l"/>
                <a:tab pos="6672263" algn="l"/>
                <a:tab pos="7129463" algn="l"/>
                <a:tab pos="7586663" algn="l"/>
                <a:tab pos="8043863" algn="l"/>
                <a:tab pos="8501063" algn="l"/>
                <a:tab pos="8958263" algn="l"/>
                <a:tab pos="9415463" algn="l"/>
              </a:tabLst>
              <a:defRPr/>
            </a:pPr>
            <a:r>
              <a:rPr lang="en-US" sz="2800" dirty="0">
                <a:latin typeface="Constantia" pitchFamily="16" charset="0"/>
                <a:ea typeface="Microsoft YaHei" charset="0"/>
              </a:rPr>
              <a:t>Voltage across armature can be controlled by adding a variable resistance in series with the armature</a:t>
            </a:r>
          </a:p>
          <a:p>
            <a:pPr marL="273050" indent="-271463">
              <a:spcBef>
                <a:spcPts val="525"/>
              </a:spcBef>
              <a:spcAft>
                <a:spcPts val="1425"/>
              </a:spcAft>
              <a:buClrTx/>
              <a:buSzPct val="95000"/>
              <a:buFontTx/>
              <a:buNone/>
              <a:tabLst>
                <a:tab pos="271463" algn="l"/>
                <a:tab pos="728663" algn="l"/>
                <a:tab pos="1185863" algn="l"/>
                <a:tab pos="1643063" algn="l"/>
                <a:tab pos="2100263" algn="l"/>
                <a:tab pos="2557463" algn="l"/>
                <a:tab pos="3014663" algn="l"/>
                <a:tab pos="3471863" algn="l"/>
                <a:tab pos="3929063" algn="l"/>
                <a:tab pos="4386263" algn="l"/>
                <a:tab pos="4843463" algn="l"/>
                <a:tab pos="5300663" algn="l"/>
                <a:tab pos="5757863" algn="l"/>
                <a:tab pos="6215063" algn="l"/>
                <a:tab pos="6672263" algn="l"/>
                <a:tab pos="7129463" algn="l"/>
                <a:tab pos="7586663" algn="l"/>
                <a:tab pos="8043863" algn="l"/>
                <a:tab pos="8501063" algn="l"/>
                <a:tab pos="8958263" algn="l"/>
                <a:tab pos="9415463" algn="l"/>
              </a:tabLst>
              <a:defRPr/>
            </a:pPr>
            <a:r>
              <a:rPr lang="en-US" sz="2800" u="sng" dirty="0">
                <a:latin typeface="Constantia" pitchFamily="16" charset="0"/>
                <a:ea typeface="Microsoft YaHei" charset="0"/>
              </a:rPr>
              <a:t>Potential divider control :</a:t>
            </a:r>
          </a:p>
          <a:p>
            <a:pPr marL="273050" indent="-271463">
              <a:spcBef>
                <a:spcPts val="525"/>
              </a:spcBef>
              <a:spcAft>
                <a:spcPts val="1425"/>
              </a:spcAft>
              <a:buClrTx/>
              <a:buSzPct val="95000"/>
              <a:buFontTx/>
              <a:buNone/>
              <a:tabLst>
                <a:tab pos="271463" algn="l"/>
                <a:tab pos="728663" algn="l"/>
                <a:tab pos="1185863" algn="l"/>
                <a:tab pos="1643063" algn="l"/>
                <a:tab pos="2100263" algn="l"/>
                <a:tab pos="2557463" algn="l"/>
                <a:tab pos="3014663" algn="l"/>
                <a:tab pos="3471863" algn="l"/>
                <a:tab pos="3929063" algn="l"/>
                <a:tab pos="4386263" algn="l"/>
                <a:tab pos="4843463" algn="l"/>
                <a:tab pos="5300663" algn="l"/>
                <a:tab pos="5757863" algn="l"/>
                <a:tab pos="6215063" algn="l"/>
                <a:tab pos="6672263" algn="l"/>
                <a:tab pos="7129463" algn="l"/>
                <a:tab pos="7586663" algn="l"/>
                <a:tab pos="8043863" algn="l"/>
                <a:tab pos="8501063" algn="l"/>
                <a:tab pos="8958263" algn="l"/>
                <a:tab pos="9415463" algn="l"/>
              </a:tabLst>
              <a:defRPr/>
            </a:pPr>
            <a:r>
              <a:rPr lang="en-US" sz="2800" dirty="0">
                <a:latin typeface="Constantia" pitchFamily="16" charset="0"/>
                <a:ea typeface="Microsoft YaHei" charset="0"/>
              </a:rPr>
              <a:t>If the speed control from zero to the rated speed is required , by </a:t>
            </a:r>
            <a:r>
              <a:rPr lang="en-US" sz="2800" dirty="0" err="1">
                <a:latin typeface="Constantia" pitchFamily="16" charset="0"/>
                <a:ea typeface="Microsoft YaHei" charset="0"/>
              </a:rPr>
              <a:t>rheostatic</a:t>
            </a:r>
            <a:r>
              <a:rPr lang="en-US" sz="2800" dirty="0">
                <a:latin typeface="Constantia" pitchFamily="16" charset="0"/>
                <a:ea typeface="Microsoft YaHei" charset="0"/>
              </a:rPr>
              <a:t> method then the voltage across the armature can be varied by connecting rheostat in a potential divider arrangement .</a:t>
            </a:r>
          </a:p>
          <a:p>
            <a:pPr marL="271463" indent="-271463">
              <a:spcBef>
                <a:spcPts val="525"/>
              </a:spcBef>
              <a:spcAft>
                <a:spcPts val="1425"/>
              </a:spcAft>
              <a:buClrTx/>
              <a:buFontTx/>
              <a:buNone/>
              <a:tabLst>
                <a:tab pos="271463" algn="l"/>
                <a:tab pos="728663" algn="l"/>
                <a:tab pos="1185863" algn="l"/>
                <a:tab pos="1643063" algn="l"/>
                <a:tab pos="2100263" algn="l"/>
                <a:tab pos="2557463" algn="l"/>
                <a:tab pos="3014663" algn="l"/>
                <a:tab pos="3471863" algn="l"/>
                <a:tab pos="3929063" algn="l"/>
                <a:tab pos="4386263" algn="l"/>
                <a:tab pos="4843463" algn="l"/>
                <a:tab pos="5300663" algn="l"/>
                <a:tab pos="5757863" algn="l"/>
                <a:tab pos="6215063" algn="l"/>
                <a:tab pos="6672263" algn="l"/>
                <a:tab pos="7129463" algn="l"/>
                <a:tab pos="7586663" algn="l"/>
                <a:tab pos="8043863" algn="l"/>
                <a:tab pos="8501063" algn="l"/>
                <a:tab pos="8958263" algn="l"/>
                <a:tab pos="9415463" algn="l"/>
              </a:tabLst>
              <a:defRPr/>
            </a:pPr>
            <a:endParaRPr lang="en-US" sz="2800" dirty="0">
              <a:latin typeface="Constantia" pitchFamily="16" charset="0"/>
              <a:cs typeface="Lucida Sans Unicode" charset="0"/>
            </a:endParaRPr>
          </a:p>
          <a:p>
            <a:pPr marL="271463" indent="-271463">
              <a:spcBef>
                <a:spcPts val="525"/>
              </a:spcBef>
              <a:spcAft>
                <a:spcPts val="1425"/>
              </a:spcAft>
              <a:buClrTx/>
              <a:buFontTx/>
              <a:buNone/>
              <a:tabLst>
                <a:tab pos="271463" algn="l"/>
                <a:tab pos="728663" algn="l"/>
                <a:tab pos="1185863" algn="l"/>
                <a:tab pos="1643063" algn="l"/>
                <a:tab pos="2100263" algn="l"/>
                <a:tab pos="2557463" algn="l"/>
                <a:tab pos="3014663" algn="l"/>
                <a:tab pos="3471863" algn="l"/>
                <a:tab pos="3929063" algn="l"/>
                <a:tab pos="4386263" algn="l"/>
                <a:tab pos="4843463" algn="l"/>
                <a:tab pos="5300663" algn="l"/>
                <a:tab pos="5757863" algn="l"/>
                <a:tab pos="6215063" algn="l"/>
                <a:tab pos="6672263" algn="l"/>
                <a:tab pos="7129463" algn="l"/>
                <a:tab pos="7586663" algn="l"/>
                <a:tab pos="8043863" algn="l"/>
                <a:tab pos="8501063" algn="l"/>
                <a:tab pos="8958263" algn="l"/>
                <a:tab pos="9415463" algn="l"/>
              </a:tabLst>
              <a:defRPr/>
            </a:pPr>
            <a:endParaRPr lang="en-US" sz="2800" dirty="0">
              <a:latin typeface="Constantia" pitchFamily="16" charset="0"/>
              <a:cs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041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5" grpId="0"/>
      <p:bldP spid="522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6425" cy="1139825"/>
          </a:xfrm>
        </p:spPr>
        <p:txBody>
          <a:bodyPr/>
          <a:lstStyle/>
          <a:p>
            <a:pPr algn="l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Starters for DC motors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627063" y="1609725"/>
            <a:ext cx="8059737" cy="381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9pPr>
          </a:lstStyle>
          <a:p>
            <a:pPr eaLnBrk="1" hangingPunct="1">
              <a:spcBef>
                <a:spcPts val="525"/>
              </a:spcBef>
              <a:spcAft>
                <a:spcPts val="1425"/>
              </a:spcAft>
              <a:buClrTx/>
              <a:buFontTx/>
              <a:buNone/>
            </a:pPr>
            <a:r>
              <a:rPr lang="en-US" sz="3600" dirty="0">
                <a:solidFill>
                  <a:schemeClr val="tx1"/>
                </a:solidFill>
                <a:latin typeface="Constantia" pitchFamily="18" charset="0"/>
              </a:rPr>
              <a:t> Needed to limit the starting current .</a:t>
            </a:r>
          </a:p>
          <a:p>
            <a:pPr eaLnBrk="1" hangingPunct="1">
              <a:spcBef>
                <a:spcPts val="525"/>
              </a:spcBef>
              <a:spcAft>
                <a:spcPts val="1425"/>
              </a:spcAft>
              <a:buClrTx/>
              <a:buFontTx/>
              <a:buNone/>
            </a:pPr>
            <a:r>
              <a:rPr lang="en-US" sz="3600" dirty="0">
                <a:solidFill>
                  <a:schemeClr val="tx1"/>
                </a:solidFill>
                <a:latin typeface="Constantia" pitchFamily="18" charset="0"/>
              </a:rPr>
              <a:t>1. Two point starter</a:t>
            </a:r>
          </a:p>
          <a:p>
            <a:pPr eaLnBrk="1" hangingPunct="1">
              <a:spcBef>
                <a:spcPts val="525"/>
              </a:spcBef>
              <a:spcAft>
                <a:spcPts val="1425"/>
              </a:spcAft>
              <a:buClrTx/>
              <a:buFontTx/>
              <a:buNone/>
            </a:pPr>
            <a:r>
              <a:rPr lang="en-US" sz="3600" dirty="0">
                <a:solidFill>
                  <a:schemeClr val="tx1"/>
                </a:solidFill>
                <a:latin typeface="Constantia" pitchFamily="18" charset="0"/>
              </a:rPr>
              <a:t>2. Three point starter </a:t>
            </a:r>
          </a:p>
          <a:p>
            <a:pPr eaLnBrk="1" hangingPunct="1">
              <a:spcBef>
                <a:spcPts val="525"/>
              </a:spcBef>
              <a:spcAft>
                <a:spcPts val="1425"/>
              </a:spcAft>
              <a:buClrTx/>
              <a:buFontTx/>
              <a:buNone/>
            </a:pPr>
            <a:r>
              <a:rPr lang="en-US" sz="3600" dirty="0">
                <a:solidFill>
                  <a:schemeClr val="tx1"/>
                </a:solidFill>
                <a:latin typeface="Constantia" pitchFamily="18" charset="0"/>
              </a:rPr>
              <a:t>3. Four point starter</a:t>
            </a:r>
          </a:p>
          <a:p>
            <a:pPr eaLnBrk="1" hangingPunct="1">
              <a:spcBef>
                <a:spcPts val="525"/>
              </a:spcBef>
              <a:spcAft>
                <a:spcPts val="1425"/>
              </a:spcAft>
              <a:buClrTx/>
              <a:buFontTx/>
              <a:buNone/>
            </a:pPr>
            <a:endParaRPr lang="en-US" sz="3600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628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49" grpId="0"/>
      <p:bldP spid="5325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Motor Starter – 3 Point Starter</a:t>
            </a:r>
            <a:endParaRPr lang="en-US" dirty="0"/>
          </a:p>
        </p:txBody>
      </p:sp>
      <p:pic>
        <p:nvPicPr>
          <p:cNvPr id="3074" name="Picture 2" descr="C:\Users\HP\Desktop\d.c.-motor-star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340768"/>
            <a:ext cx="7744964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649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Grp="1" noChangeArrowheads="1"/>
          </p:cNvSpPr>
          <p:nvPr>
            <p:ph type="body"/>
          </p:nvPr>
        </p:nvSpPr>
        <p:spPr>
          <a:xfrm>
            <a:off x="73617" y="1052737"/>
            <a:ext cx="8961438" cy="4968552"/>
          </a:xfrm>
        </p:spPr>
        <p:txBody>
          <a:bodyPr anchor="t"/>
          <a:lstStyle/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600" dirty="0" smtClean="0">
                <a:latin typeface="Constantia" pitchFamily="16" charset="0"/>
              </a:rPr>
              <a:t>To determine the efficiency of as DC motor , the output and input should be known. 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600" dirty="0" smtClean="0">
                <a:latin typeface="Constantia" pitchFamily="16" charset="0"/>
              </a:rPr>
              <a:t>There are two methods.</a:t>
            </a:r>
          </a:p>
          <a:p>
            <a:pPr marL="341313" indent="-339725" algn="l" eaLnBrk="1" hangingPunct="1">
              <a:spcBef>
                <a:spcPts val="800"/>
              </a:spcBef>
              <a:buSzPct val="64000"/>
              <a:buFont typeface="Times New Roman" pitchFamily="16" charset="0"/>
              <a:buBlip>
                <a:blip r:embed="rId2"/>
              </a:buBlip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600" dirty="0" smtClean="0">
                <a:latin typeface="Constantia" pitchFamily="16" charset="0"/>
              </a:rPr>
              <a:t>The load test or The direct method</a:t>
            </a:r>
          </a:p>
          <a:p>
            <a:pPr marL="341313" indent="-339725" algn="l" eaLnBrk="1" hangingPunct="1">
              <a:spcBef>
                <a:spcPts val="800"/>
              </a:spcBef>
              <a:buSzPct val="64000"/>
              <a:buFont typeface="Times New Roman" pitchFamily="16" charset="0"/>
              <a:buBlip>
                <a:blip r:embed="rId2"/>
              </a:buBlip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600" dirty="0" smtClean="0">
                <a:latin typeface="Constantia" pitchFamily="16" charset="0"/>
              </a:rPr>
              <a:t>The indirect method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SzPct val="64000"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600" u="sng" dirty="0" smtClean="0">
                <a:latin typeface="Constantia" pitchFamily="16" charset="0"/>
              </a:rPr>
              <a:t>Direct method:</a:t>
            </a:r>
            <a:r>
              <a:rPr lang="en-US" sz="2600" dirty="0" smtClean="0">
                <a:latin typeface="Constantia" pitchFamily="16" charset="0"/>
              </a:rPr>
              <a:t> In this method , the efficiency is determined by knowing the input and output power of the motor.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SzPct val="64000"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600" u="sng" dirty="0" smtClean="0">
                <a:latin typeface="Constantia" pitchFamily="16" charset="0"/>
              </a:rPr>
              <a:t>Indirect method:</a:t>
            </a:r>
            <a:r>
              <a:rPr lang="en-US" sz="2600" dirty="0" smtClean="0">
                <a:latin typeface="Constantia" pitchFamily="16" charset="0"/>
              </a:rPr>
              <a:t> Swinburne’s test is an indirect method of testing DC shunt machines to predetermine the </a:t>
            </a:r>
            <a:r>
              <a:rPr lang="en-US" sz="2600" dirty="0" err="1" smtClean="0">
                <a:latin typeface="Constantia" pitchFamily="16" charset="0"/>
              </a:rPr>
              <a:t>effficency</a:t>
            </a:r>
            <a:r>
              <a:rPr lang="en-US" sz="2600" dirty="0" smtClean="0">
                <a:latin typeface="Constantia" pitchFamily="16" charset="0"/>
              </a:rPr>
              <a:t> , as a motor and as a  Generator. In this method, efficiency is calculated by determining the losses . 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SzPct val="64000"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endParaRPr lang="en-US" sz="2600" dirty="0" smtClean="0">
              <a:latin typeface="Constantia" pitchFamily="16" charset="0"/>
            </a:endParaRPr>
          </a:p>
          <a:p>
            <a:pPr marL="342900" indent="-339725" algn="l" eaLnBrk="1" hangingPunct="1">
              <a:spcBef>
                <a:spcPts val="800"/>
              </a:spcBef>
              <a:buClrTx/>
              <a:buSzPct val="64000"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endParaRPr lang="en-US" sz="2600" dirty="0" smtClean="0">
              <a:latin typeface="Constantia" pitchFamily="16" charset="0"/>
            </a:endParaRPr>
          </a:p>
        </p:txBody>
      </p:sp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92075" y="1825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5000">
                <a:solidFill>
                  <a:schemeClr val="tx1"/>
                </a:solidFill>
              </a:rPr>
              <a:t>Testing of DC machines </a:t>
            </a:r>
          </a:p>
        </p:txBody>
      </p:sp>
    </p:spTree>
    <p:extLst>
      <p:ext uri="{BB962C8B-B14F-4D97-AF65-F5344CB8AC3E}">
        <p14:creationId xmlns:p14="http://schemas.microsoft.com/office/powerpoint/2010/main" val="271603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4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42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2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3" grpId="0" build="p"/>
      <p:bldP spid="5427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Brake Test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6408712" cy="3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66315" y="4509120"/>
                <a:ext cx="7632848" cy="15873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Electrical Power Input = VI</a:t>
                </a:r>
              </a:p>
              <a:p>
                <a:r>
                  <a:rPr lang="en-US" dirty="0" smtClean="0"/>
                  <a:t>Output Torque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 −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𝑟</m:t>
                    </m:r>
                    <m:r>
                      <a:rPr lang="en-US" b="0" i="1" smtClean="0">
                        <a:latin typeface="Cambria Math"/>
                      </a:rPr>
                      <m:t> 9.81 </m:t>
                    </m:r>
                    <m:r>
                      <a:rPr lang="en-US" b="0" i="1" smtClean="0">
                        <a:latin typeface="Cambria Math"/>
                      </a:rPr>
                      <m:t>𝑁𝑚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</m:oMath>
                </a14:m>
                <a:r>
                  <a:rPr lang="en-US" b="0" dirty="0" smtClean="0"/>
                  <a:t>Mechanical Power Output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</m:t>
                        </m:r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𝑁𝑇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60</m:t>
                        </m:r>
                      </m:den>
                    </m:f>
                  </m:oMath>
                </a14:m>
                <a:r>
                  <a:rPr lang="en-US" b="0" dirty="0" smtClean="0"/>
                  <a:t> </a:t>
                </a:r>
              </a:p>
              <a:p>
                <a:r>
                  <a:rPr lang="en-US" dirty="0" smtClean="0"/>
                  <a:t>Efficiency of motor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sym typeface="Symbol"/>
                      </a:rPr>
                      <m:t></m:t>
                    </m:r>
                    <m:r>
                      <a:rPr lang="en-US" b="0" i="1" dirty="0" smtClean="0">
                        <a:latin typeface="Cambria Math"/>
                        <a:sym typeface="Symbol"/>
                      </a:rPr>
                      <m:t>= </m:t>
                    </m:r>
                    <m:f>
                      <m:fPr>
                        <m:ctrlPr>
                          <a:rPr lang="en-US" i="1" dirty="0">
                            <a:latin typeface="Cambria Math"/>
                            <a:sym typeface="Symbol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/>
                            <a:sym typeface="Symbol"/>
                          </a:rPr>
                          <m:t>𝑃𝑜𝑤𝑒𝑟</m:t>
                        </m:r>
                        <m:r>
                          <a:rPr lang="en-US" i="1" dirty="0">
                            <a:latin typeface="Cambria Math"/>
                            <a:sym typeface="Symbol"/>
                          </a:rPr>
                          <m:t> </m:t>
                        </m:r>
                        <m:r>
                          <a:rPr lang="en-US" i="1" dirty="0">
                            <a:latin typeface="Cambria Math"/>
                            <a:sym typeface="Symbol"/>
                          </a:rPr>
                          <m:t>𝑂𝑢𝑡𝑝𝑢𝑡</m:t>
                        </m:r>
                      </m:num>
                      <m:den>
                        <m:r>
                          <a:rPr lang="en-US" i="1" dirty="0">
                            <a:latin typeface="Cambria Math"/>
                            <a:sym typeface="Symbol"/>
                          </a:rPr>
                          <m:t>𝑃𝑜𝑤𝑒𝑟</m:t>
                        </m:r>
                        <m:r>
                          <a:rPr lang="en-US" i="1" dirty="0">
                            <a:latin typeface="Cambria Math"/>
                            <a:sym typeface="Symbol"/>
                          </a:rPr>
                          <m:t> </m:t>
                        </m:r>
                        <m:r>
                          <a:rPr lang="en-US" i="1" dirty="0">
                            <a:latin typeface="Cambria Math"/>
                            <a:sym typeface="Symbol"/>
                          </a:rPr>
                          <m:t>𝐼𝑛𝑝𝑢𝑡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315" y="4509120"/>
                <a:ext cx="7632848" cy="1587358"/>
              </a:xfrm>
              <a:prstGeom prst="rect">
                <a:avLst/>
              </a:prstGeom>
              <a:blipFill rotWithShape="1">
                <a:blip r:embed="rId3"/>
                <a:stretch>
                  <a:fillRect l="-719" t="-1923" b="-5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63044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Swinburne Test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556792"/>
            <a:ext cx="9133071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979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683568" y="260648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 dirty="0" smtClean="0"/>
              <a:t>Module I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1"/>
              <p:cNvSpPr txBox="1">
                <a:spLocks/>
              </p:cNvSpPr>
              <p:nvPr/>
            </p:nvSpPr>
            <p:spPr bwMode="auto">
              <a:xfrm>
                <a:off x="691952" y="2780049"/>
                <a:ext cx="7924800" cy="1656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marL="457200" indent="-457200" algn="l">
                  <a:buClr>
                    <a:schemeClr val="accent6">
                      <a:lumMod val="50000"/>
                    </a:schemeClr>
                  </a:buClr>
                  <a:buSzPct val="100000"/>
                  <a:buFont typeface="Wingdings" pitchFamily="2" charset="2"/>
                  <a:buChar char="q"/>
                </a:pPr>
                <a:r>
                  <a:rPr lang="en-US" sz="2800" smtClean="0"/>
                  <a:t>DC Generator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√</m:t>
                    </m:r>
                  </m:oMath>
                </a14:m>
                <a:endParaRPr lang="en-US" sz="2800" dirty="0" smtClean="0"/>
              </a:p>
              <a:p>
                <a:pPr marL="457200" indent="-457200" algn="l">
                  <a:buClr>
                    <a:schemeClr val="accent6">
                      <a:lumMod val="50000"/>
                    </a:schemeClr>
                  </a:buClr>
                  <a:buSzPct val="100000"/>
                  <a:buFont typeface="Wingdings" pitchFamily="2" charset="2"/>
                  <a:buChar char="q"/>
                </a:pPr>
                <a:r>
                  <a:rPr lang="en-US" sz="2800" b="1" dirty="0" smtClean="0"/>
                  <a:t>DC Motor</a:t>
                </a:r>
              </a:p>
              <a:p>
                <a:pPr algn="l"/>
                <a:endParaRPr lang="en-US" sz="2800" b="1" dirty="0"/>
              </a:p>
            </p:txBody>
          </p:sp>
        </mc:Choice>
        <mc:Fallback xmlns="">
          <p:sp>
            <p:nvSpPr>
              <p:cNvPr id="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1952" y="2780049"/>
                <a:ext cx="7924800" cy="1656184"/>
              </a:xfrm>
              <a:prstGeom prst="rect">
                <a:avLst/>
              </a:prstGeom>
              <a:blipFill rotWithShape="1">
                <a:blip r:embed="rId2"/>
                <a:stretch>
                  <a:fillRect l="-1615" b="-294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93811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Applications: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Times New Roman" pitchFamily="18" charset="0"/>
              <a:buNone/>
            </a:pPr>
            <a:r>
              <a:rPr lang="en-US" u="sng" dirty="0" smtClean="0"/>
              <a:t>Shunt Motor</a:t>
            </a:r>
            <a:r>
              <a:rPr lang="en-US" dirty="0" smtClean="0"/>
              <a:t>:</a:t>
            </a:r>
          </a:p>
          <a:p>
            <a:pPr eaLnBrk="1" hangingPunct="1">
              <a:buFont typeface="Times New Roman" pitchFamily="18" charset="0"/>
              <a:buBlip>
                <a:blip r:embed="rId2"/>
              </a:buBlip>
            </a:pPr>
            <a:r>
              <a:rPr lang="en-US" dirty="0" smtClean="0"/>
              <a:t>	Blowers and fans</a:t>
            </a:r>
          </a:p>
          <a:p>
            <a:pPr eaLnBrk="1" hangingPunct="1">
              <a:buFont typeface="Times New Roman" pitchFamily="18" charset="0"/>
              <a:buBlip>
                <a:blip r:embed="rId2"/>
              </a:buBlip>
            </a:pPr>
            <a:r>
              <a:rPr lang="en-US" dirty="0" smtClean="0"/>
              <a:t>	Centrifugal and reciprocating pumps</a:t>
            </a:r>
          </a:p>
          <a:p>
            <a:pPr eaLnBrk="1" hangingPunct="1">
              <a:buFont typeface="Times New Roman" pitchFamily="18" charset="0"/>
              <a:buBlip>
                <a:blip r:embed="rId2"/>
              </a:buBlip>
            </a:pPr>
            <a:r>
              <a:rPr lang="en-US" dirty="0" smtClean="0"/>
              <a:t>	Lathe machines</a:t>
            </a:r>
          </a:p>
          <a:p>
            <a:pPr eaLnBrk="1" hangingPunct="1">
              <a:buFont typeface="Times New Roman" pitchFamily="18" charset="0"/>
              <a:buBlip>
                <a:blip r:embed="rId2"/>
              </a:buBlip>
            </a:pPr>
            <a:r>
              <a:rPr lang="en-US" dirty="0" smtClean="0"/>
              <a:t>	Machine tools</a:t>
            </a:r>
          </a:p>
          <a:p>
            <a:pPr eaLnBrk="1" hangingPunct="1">
              <a:buFont typeface="Times New Roman" pitchFamily="18" charset="0"/>
              <a:buBlip>
                <a:blip r:embed="rId2"/>
              </a:buBlip>
            </a:pPr>
            <a:r>
              <a:rPr lang="en-US" dirty="0" smtClean="0"/>
              <a:t>	Milling machines </a:t>
            </a:r>
          </a:p>
          <a:p>
            <a:pPr eaLnBrk="1" hangingPunct="1">
              <a:buFont typeface="Times New Roman" pitchFamily="18" charset="0"/>
              <a:buBlip>
                <a:blip r:embed="rId2"/>
              </a:buBlip>
            </a:pPr>
            <a:r>
              <a:rPr lang="en-US" dirty="0" smtClean="0"/>
              <a:t>	Drilling machines</a:t>
            </a:r>
          </a:p>
        </p:txBody>
      </p:sp>
    </p:spTree>
    <p:extLst>
      <p:ext uri="{BB962C8B-B14F-4D97-AF65-F5344CB8AC3E}">
        <p14:creationId xmlns:p14="http://schemas.microsoft.com/office/powerpoint/2010/main" val="390061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075240" cy="3917032"/>
          </a:xfrm>
        </p:spPr>
        <p:txBody>
          <a:bodyPr/>
          <a:lstStyle/>
          <a:p>
            <a:pPr eaLnBrk="1" hangingPunct="1">
              <a:buFont typeface="Times New Roman" pitchFamily="18" charset="0"/>
              <a:buNone/>
            </a:pPr>
            <a:r>
              <a:rPr lang="en-US" u="sng" dirty="0" smtClean="0"/>
              <a:t>Series Motor:</a:t>
            </a:r>
          </a:p>
          <a:p>
            <a:pPr eaLnBrk="1" hangingPunct="1">
              <a:buFont typeface="Times New Roman" pitchFamily="18" charset="0"/>
              <a:buBlip>
                <a:blip r:embed="rId2"/>
              </a:buBlip>
            </a:pPr>
            <a:r>
              <a:rPr lang="en-US" dirty="0" smtClean="0"/>
              <a:t>Cranes </a:t>
            </a:r>
          </a:p>
          <a:p>
            <a:pPr eaLnBrk="1" hangingPunct="1">
              <a:buFont typeface="Times New Roman" pitchFamily="18" charset="0"/>
              <a:buBlip>
                <a:blip r:embed="rId2"/>
              </a:buBlip>
            </a:pPr>
            <a:r>
              <a:rPr lang="en-US" dirty="0" smtClean="0"/>
              <a:t>Hoists , Elevators</a:t>
            </a:r>
          </a:p>
          <a:p>
            <a:pPr eaLnBrk="1" hangingPunct="1">
              <a:buFont typeface="Times New Roman" pitchFamily="18" charset="0"/>
              <a:buBlip>
                <a:blip r:embed="rId2"/>
              </a:buBlip>
            </a:pPr>
            <a:r>
              <a:rPr lang="en-US" dirty="0" smtClean="0"/>
              <a:t>Trolleys</a:t>
            </a:r>
          </a:p>
          <a:p>
            <a:pPr eaLnBrk="1" hangingPunct="1">
              <a:buFont typeface="Times New Roman" pitchFamily="18" charset="0"/>
              <a:buBlip>
                <a:blip r:embed="rId2"/>
              </a:buBlip>
            </a:pPr>
            <a:r>
              <a:rPr lang="en-US" dirty="0" smtClean="0"/>
              <a:t>Conveyors</a:t>
            </a:r>
          </a:p>
          <a:p>
            <a:pPr eaLnBrk="1" hangingPunct="1">
              <a:buFont typeface="Times New Roman" pitchFamily="18" charset="0"/>
              <a:buBlip>
                <a:blip r:embed="rId2"/>
              </a:buBlip>
            </a:pPr>
            <a:r>
              <a:rPr lang="en-US" dirty="0" smtClean="0"/>
              <a:t>Electric locomotives</a:t>
            </a:r>
            <a:endParaRPr lang="en-IN" dirty="0" smtClean="0"/>
          </a:p>
          <a:p>
            <a:pPr eaLnBrk="1" hangingPunct="1">
              <a:buFont typeface="Times New Roman" pitchFamily="18" charset="0"/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Applications:</a:t>
            </a:r>
          </a:p>
        </p:txBody>
      </p:sp>
    </p:spTree>
    <p:extLst>
      <p:ext uri="{BB962C8B-B14F-4D97-AF65-F5344CB8AC3E}">
        <p14:creationId xmlns:p14="http://schemas.microsoft.com/office/powerpoint/2010/main" val="2903706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Times New Roman" pitchFamily="18" charset="0"/>
              <a:buNone/>
            </a:pPr>
            <a:r>
              <a:rPr lang="en-US" u="sng" dirty="0" smtClean="0"/>
              <a:t>Cumulative compound Motor:</a:t>
            </a:r>
          </a:p>
          <a:p>
            <a:pPr eaLnBrk="1" hangingPunct="1">
              <a:buFont typeface="Times New Roman" pitchFamily="18" charset="0"/>
              <a:buBlip>
                <a:blip r:embed="rId2"/>
              </a:buBlip>
            </a:pPr>
            <a:r>
              <a:rPr lang="en-US" dirty="0" smtClean="0"/>
              <a:t>Rolling mills</a:t>
            </a:r>
          </a:p>
          <a:p>
            <a:pPr eaLnBrk="1" hangingPunct="1">
              <a:buFont typeface="Times New Roman" pitchFamily="18" charset="0"/>
              <a:buBlip>
                <a:blip r:embed="rId2"/>
              </a:buBlip>
            </a:pPr>
            <a:r>
              <a:rPr lang="en-US" dirty="0" smtClean="0"/>
              <a:t>Punches</a:t>
            </a:r>
          </a:p>
          <a:p>
            <a:pPr eaLnBrk="1" hangingPunct="1">
              <a:buFont typeface="Times New Roman" pitchFamily="18" charset="0"/>
              <a:buBlip>
                <a:blip r:embed="rId2"/>
              </a:buBlip>
            </a:pPr>
            <a:r>
              <a:rPr lang="en-US" dirty="0" smtClean="0"/>
              <a:t>Shears</a:t>
            </a:r>
          </a:p>
          <a:p>
            <a:pPr eaLnBrk="1" hangingPunct="1">
              <a:buFont typeface="Times New Roman" pitchFamily="18" charset="0"/>
              <a:buBlip>
                <a:blip r:embed="rId2"/>
              </a:buBlip>
            </a:pPr>
            <a:r>
              <a:rPr lang="en-US" dirty="0" smtClean="0"/>
              <a:t>Heavy planers</a:t>
            </a:r>
          </a:p>
          <a:p>
            <a:pPr eaLnBrk="1" hangingPunct="1">
              <a:buFont typeface="Times New Roman" pitchFamily="18" charset="0"/>
              <a:buBlip>
                <a:blip r:embed="rId2"/>
              </a:buBlip>
            </a:pPr>
            <a:r>
              <a:rPr lang="en-US" dirty="0" smtClean="0"/>
              <a:t>Elevators</a:t>
            </a:r>
            <a:endParaRPr lang="en-IN" dirty="0" smtClean="0"/>
          </a:p>
          <a:p>
            <a:pPr eaLnBrk="1" hangingPunct="1">
              <a:buFont typeface="Times New Roman" pitchFamily="18" charset="0"/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223250" cy="1136650"/>
          </a:xfrm>
        </p:spPr>
        <p:txBody>
          <a:bodyPr/>
          <a:lstStyle/>
          <a:p>
            <a:pPr algn="l" eaLnBrk="1" hangingPunct="1"/>
            <a:r>
              <a:rPr lang="en-US" smtClean="0"/>
              <a:t>Applications:</a:t>
            </a:r>
          </a:p>
        </p:txBody>
      </p:sp>
    </p:spTree>
    <p:extLst>
      <p:ext uri="{BB962C8B-B14F-4D97-AF65-F5344CB8AC3E}">
        <p14:creationId xmlns:p14="http://schemas.microsoft.com/office/powerpoint/2010/main" val="52819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Swinburne Test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3528" y="1700808"/>
                <a:ext cx="8748464" cy="39105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No Load</a:t>
                </a:r>
              </a:p>
              <a:p>
                <a:endParaRPr lang="en-US" sz="2400" b="1" dirty="0" smtClean="0"/>
              </a:p>
              <a:p>
                <a:r>
                  <a:rPr lang="en-US" sz="2400" dirty="0" smtClean="0"/>
                  <a:t>Motor Input at No load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𝑉</m:t>
                    </m:r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sz="2400" dirty="0" smtClean="0"/>
              </a:p>
              <a:p>
                <a:r>
                  <a:rPr lang="en-US" sz="2400" dirty="0" smtClean="0"/>
                  <a:t>Armature Current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 smtClean="0"/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𝑠h</m:t>
                        </m:r>
                      </m:sub>
                    </m:sSub>
                  </m:oMath>
                </a14:m>
                <a:endParaRPr lang="en-US" sz="2400" dirty="0" smtClean="0"/>
              </a:p>
              <a:p>
                <a:r>
                  <a:rPr lang="en-US" sz="2400" dirty="0" smtClean="0"/>
                  <a:t>Measure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:r>
                  <a:rPr lang="en-US" sz="2400" dirty="0" smtClean="0"/>
                  <a:t>by V-I method and multiply by 1.2 to get hot resistance</a:t>
                </a:r>
              </a:p>
              <a:p>
                <a:r>
                  <a:rPr lang="en-US" sz="2400" dirty="0" smtClean="0"/>
                  <a:t>Arm. Cu. Loss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𝑎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sz="2400" dirty="0" smtClean="0"/>
                  <a:t> </a:t>
                </a:r>
              </a:p>
              <a:p>
                <a:r>
                  <a:rPr lang="en-US" sz="2400" dirty="0" smtClean="0"/>
                  <a:t>Field Cu. Loss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𝑠h</m:t>
                            </m:r>
                          </m:sub>
                        </m:sSub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sz="2400" dirty="0" smtClean="0"/>
                  <a:t> =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𝑉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𝑠h</m:t>
                        </m:r>
                      </m:sub>
                    </m:sSub>
                  </m:oMath>
                </a14:m>
                <a:endParaRPr lang="en-US" sz="2400" dirty="0" smtClean="0"/>
              </a:p>
              <a:p>
                <a:r>
                  <a:rPr lang="en-US" sz="2400" dirty="0" smtClean="0"/>
                  <a:t>Stray Losses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𝑠𝑡𝑟𝑎𝑦</m:t>
                        </m:r>
                      </m:sub>
                    </m:sSub>
                  </m:oMath>
                </a14:m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𝑠𝑡𝑟𝑎𝑦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𝑁𝑜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</a:rPr>
                        <m:t>𝑙𝑜𝑎𝑑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</a:rPr>
                        <m:t>𝑃𝑜𝑤𝑒𝑟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</a:rPr>
                        <m:t>𝐼𝑛𝑝𝑢𝑡</m:t>
                      </m:r>
                      <m:r>
                        <a:rPr lang="en-US" sz="2400" b="0" i="1" smtClean="0">
                          <a:latin typeface="Cambria Math"/>
                        </a:rPr>
                        <m:t> −</m:t>
                      </m:r>
                      <m:r>
                        <a:rPr lang="en-US" sz="2400" b="0" i="1" smtClean="0">
                          <a:latin typeface="Cambria Math"/>
                        </a:rPr>
                        <m:t>𝑇𝑜𝑡𝑎𝑙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</a:rPr>
                        <m:t>𝐶𝑢</m:t>
                      </m:r>
                      <m:r>
                        <a:rPr lang="en-US" sz="2400" b="0" i="1" smtClean="0">
                          <a:latin typeface="Cambria Math"/>
                        </a:rPr>
                        <m:t>. </m:t>
                      </m:r>
                      <m:r>
                        <a:rPr lang="en-US" sz="2400" b="0" i="1" smtClean="0">
                          <a:latin typeface="Cambria Math"/>
                        </a:rPr>
                        <m:t>𝐿𝑜𝑠𝑠</m:t>
                      </m:r>
                    </m:oMath>
                  </m:oMathPara>
                </a14:m>
                <a:endParaRPr lang="en-US" sz="2400" b="0" dirty="0" smtClean="0"/>
              </a:p>
              <a:p>
                <a:r>
                  <a:rPr lang="en-US" sz="2400" dirty="0" smtClean="0"/>
                  <a:t>  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</a:rPr>
                      <m:t>𝑉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 smtClean="0"/>
                  <a:t> - 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𝑎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:r>
                  <a:rPr lang="en-US" sz="2400" dirty="0" smtClean="0"/>
                  <a:t>+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𝑉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𝑠h</m:t>
                        </m:r>
                      </m:sub>
                    </m:sSub>
                  </m:oMath>
                </a14:m>
                <a:r>
                  <a:rPr lang="en-US" sz="2400" dirty="0" smtClean="0"/>
                  <a:t>)</a:t>
                </a:r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700808"/>
                <a:ext cx="8748464" cy="3910558"/>
              </a:xfrm>
              <a:prstGeom prst="rect">
                <a:avLst/>
              </a:prstGeom>
              <a:blipFill rotWithShape="1">
                <a:blip r:embed="rId2"/>
                <a:stretch>
                  <a:fillRect l="-1045" t="-1248" b="-2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62898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of the machine working as a Generator &amp; Motor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1484784"/>
                <a:ext cx="9036496" cy="4491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Let the terminal voltage be V and the current delivered to the load be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𝐿</m:t>
                        </m:r>
                      </m:sub>
                    </m:sSub>
                  </m:oMath>
                </a14:m>
                <a:endParaRPr lang="en-US" sz="2000" dirty="0" smtClean="0"/>
              </a:p>
              <a:p>
                <a:r>
                  <a:rPr lang="en-US" sz="2000" dirty="0" smtClean="0"/>
                  <a:t>Generator Output Power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𝑉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𝐿</m:t>
                        </m:r>
                      </m:sub>
                    </m:sSub>
                  </m:oMath>
                </a14:m>
                <a:endParaRPr lang="en-US" sz="2000" dirty="0" smtClean="0"/>
              </a:p>
              <a:p>
                <a:r>
                  <a:rPr lang="en-US" sz="2000" dirty="0" smtClean="0"/>
                  <a:t>Since the field current remains same at no load and full load, the armature current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𝑠h</m:t>
                          </m:r>
                        </m:sub>
                      </m:sSub>
                    </m:oMath>
                  </m:oMathPara>
                </a14:m>
                <a:endParaRPr lang="en-US" sz="2000" dirty="0" smtClean="0"/>
              </a:p>
              <a:p>
                <a:r>
                  <a:rPr lang="en-US" sz="2000" dirty="0" smtClean="0"/>
                  <a:t>Armature Cu. Loss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/>
                      </a:rPr>
                      <m:t>=</m:t>
                    </m:r>
                    <m:r>
                      <a:rPr lang="en-US" sz="2000" b="0" i="1" dirty="0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0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e>
                      <m:sup>
                        <m:r>
                          <a:rPr lang="en-US" sz="20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sz="20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000" b="0" i="1" dirty="0" smtClean="0">
                            <a:latin typeface="Cambria Math"/>
                          </a:rPr>
                          <m:t>𝑎</m:t>
                        </m:r>
                      </m:sub>
                    </m:sSub>
                  </m:oMath>
                </a14:m>
                <a:endParaRPr lang="en-US" sz="2000" dirty="0" smtClean="0"/>
              </a:p>
              <a:p>
                <a:r>
                  <a:rPr lang="en-US" sz="2000" dirty="0" smtClean="0"/>
                  <a:t>Field Cu. Loss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V</m:t>
                    </m:r>
                    <m:r>
                      <a:rPr lang="en-US" sz="2000" b="0" i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𝑠h</m:t>
                        </m:r>
                      </m:sub>
                    </m:sSub>
                  </m:oMath>
                </a14:m>
                <a:endParaRPr lang="en-US" sz="2000" dirty="0" smtClean="0"/>
              </a:p>
              <a:p>
                <a:r>
                  <a:rPr lang="en-US" sz="2000" dirty="0" smtClean="0"/>
                  <a:t>Stray Losses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𝑠𝑡𝑟𝑎𝑦</m:t>
                        </m:r>
                      </m:sub>
                    </m:sSub>
                  </m:oMath>
                </a14:m>
                <a:endParaRPr lang="en-US" sz="2000" dirty="0" smtClean="0"/>
              </a:p>
              <a:p>
                <a:r>
                  <a:rPr lang="en-US" sz="2000" dirty="0" smtClean="0"/>
                  <a:t>Losses = </a:t>
                </a:r>
                <a:r>
                  <a:rPr lang="en-US" sz="2000" dirty="0"/>
                  <a:t>Armature Cu. Loss </a:t>
                </a:r>
                <a:r>
                  <a:rPr lang="en-US" sz="2000" dirty="0" smtClean="0"/>
                  <a:t>+ </a:t>
                </a:r>
                <a:r>
                  <a:rPr lang="en-US" sz="2000" dirty="0"/>
                  <a:t>Field Cu. Loss </a:t>
                </a:r>
                <a:r>
                  <a:rPr lang="en-US" sz="2000" dirty="0" smtClean="0"/>
                  <a:t>+ </a:t>
                </a:r>
                <a:r>
                  <a:rPr lang="en-US" sz="2000" dirty="0"/>
                  <a:t>Stray Losses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i="1" dirty="0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000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e>
                      <m:sup>
                        <m:r>
                          <a:rPr lang="en-US" sz="2000" i="1" dirty="0">
                            <a:latin typeface="Cambria Math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sz="20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000" i="1" dirty="0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sz="2000" b="0" i="1" dirty="0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n-US" sz="2000">
                        <a:latin typeface="Cambria Math"/>
                      </a:rPr>
                      <m:t>V</m:t>
                    </m:r>
                    <m:r>
                      <a:rPr lang="en-US" sz="200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𝑠h</m:t>
                        </m:r>
                      </m:sub>
                    </m:sSub>
                    <m:r>
                      <a:rPr lang="en-US" sz="2000" b="0" i="0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𝑠𝑡𝑟𝑎𝑦</m:t>
                        </m:r>
                      </m:sub>
                    </m:sSub>
                  </m:oMath>
                </a14:m>
                <a:endParaRPr lang="en-US" sz="2000" dirty="0" smtClean="0"/>
              </a:p>
              <a:p>
                <a:endParaRPr lang="en-US" sz="2000" dirty="0" smtClean="0"/>
              </a:p>
              <a:p>
                <a:r>
                  <a:rPr lang="en-US" sz="2000" dirty="0" smtClean="0"/>
                  <a:t>Efficiency of Generator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sym typeface="Symbol"/>
                      </a:rPr>
                      <m:t></m:t>
                    </m:r>
                    <m:r>
                      <a:rPr lang="en-US" sz="2400" b="0" i="1" smtClean="0">
                        <a:latin typeface="Cambria Math"/>
                        <a:sym typeface="Symbol"/>
                      </a:rPr>
                      <m:t>= 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sym typeface="Symbol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𝐺𝑒𝑛𝑒𝑟𝑎𝑡𝑜𝑟</m:t>
                        </m:r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𝑂𝑢𝑡𝑝𝑢𝑡</m:t>
                        </m:r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 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sym typeface="Symbol"/>
                          </a:rPr>
                          <m:t>𝐺𝑒𝑛𝑒𝑟𝑎𝑡𝑜𝑟</m:t>
                        </m:r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𝐼𝑛𝑝𝑢𝑡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sym typeface="Symbol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sym typeface="Symbol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  <a:sym typeface="Symbol"/>
                          </a:rPr>
                          <m:t>𝐺𝑒𝑛𝑒𝑟𝑎𝑡𝑜𝑟</m:t>
                        </m:r>
                        <m:r>
                          <a:rPr lang="en-US" sz="2400" i="1">
                            <a:latin typeface="Cambria Math"/>
                            <a:sym typeface="Symbol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  <a:sym typeface="Symbol"/>
                          </a:rPr>
                          <m:t>𝑂𝑢𝑡𝑝𝑢𝑡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sym typeface="Symbol"/>
                          </a:rPr>
                          <m:t>𝐺𝑒𝑛𝑒𝑟𝑎𝑡𝑜𝑟</m:t>
                        </m:r>
                        <m:r>
                          <a:rPr lang="en-US" sz="2400" i="1">
                            <a:latin typeface="Cambria Math"/>
                            <a:sym typeface="Symbol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  <a:sym typeface="Symbol"/>
                          </a:rPr>
                          <m:t>𝑂𝑢𝑡𝑝𝑢𝑡</m:t>
                        </m:r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 +</m:t>
                        </m:r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𝐿𝑜𝑠𝑠𝑒𝑠</m:t>
                        </m:r>
                      </m:den>
                    </m:f>
                  </m:oMath>
                </a14:m>
                <a:r>
                  <a:rPr lang="en-US" sz="2000" dirty="0" smtClean="0"/>
                  <a:t> 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Efficiency of </a:t>
                </a:r>
                <a:r>
                  <a:rPr lang="en-US" sz="2000" dirty="0" smtClean="0"/>
                  <a:t>Motor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sym typeface="Symbol"/>
                      </a:rPr>
                      <m:t>= 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sym typeface="Symbol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𝑀𝑜𝑡𝑜𝑟</m:t>
                        </m:r>
                        <m:r>
                          <a:rPr lang="en-US" sz="2400" i="1">
                            <a:latin typeface="Cambria Math"/>
                            <a:sym typeface="Symbol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  <a:sym typeface="Symbol"/>
                          </a:rPr>
                          <m:t>𝑂𝑢𝑡𝑝𝑢𝑡</m:t>
                        </m:r>
                        <m:r>
                          <a:rPr lang="en-US" sz="2400" i="1">
                            <a:latin typeface="Cambria Math"/>
                            <a:sym typeface="Symbol"/>
                          </a:rPr>
                          <m:t> 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𝑀𝑜𝑡𝑜𝑟</m:t>
                        </m:r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  <a:sym typeface="Symbol"/>
                          </a:rPr>
                          <m:t>𝐼𝑛𝑝𝑢𝑡</m:t>
                        </m:r>
                      </m:den>
                    </m:f>
                    <m:r>
                      <a:rPr lang="en-US" sz="2400" i="1">
                        <a:latin typeface="Cambria Math"/>
                        <a:sym typeface="Symbol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sym typeface="Symbol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  <a:sym typeface="Symbol"/>
                          </a:rPr>
                          <m:t>𝑀𝑜𝑡𝑜𝑟</m:t>
                        </m:r>
                        <m:r>
                          <a:rPr lang="en-US" sz="2400" i="1">
                            <a:latin typeface="Cambria Math"/>
                            <a:sym typeface="Symbol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  <a:sym typeface="Symbol"/>
                          </a:rPr>
                          <m:t>𝐼𝑛𝑝𝑢𝑡</m:t>
                        </m:r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 −</m:t>
                        </m:r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𝐿𝑜𝑠𝑠𝑒𝑠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sym typeface="Symbol"/>
                          </a:rPr>
                          <m:t>𝑀𝑜𝑡𝑜𝑟</m:t>
                        </m:r>
                        <m:r>
                          <a:rPr lang="en-US" sz="2400" i="1">
                            <a:latin typeface="Cambria Math"/>
                            <a:sym typeface="Symbol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  <a:sym typeface="Symbol"/>
                          </a:rPr>
                          <m:t>𝐼𝑛𝑝𝑢𝑡</m:t>
                        </m:r>
                      </m:den>
                    </m:f>
                  </m:oMath>
                </a14:m>
                <a:r>
                  <a:rPr lang="en-US" sz="2400" dirty="0" smtClean="0"/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484784"/>
                <a:ext cx="9036496" cy="4491422"/>
              </a:xfrm>
              <a:prstGeom prst="rect">
                <a:avLst/>
              </a:prstGeom>
              <a:blipFill rotWithShape="1">
                <a:blip r:embed="rId2"/>
                <a:stretch>
                  <a:fillRect l="-675" t="-6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10725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81000" y="228600"/>
            <a:ext cx="8305800" cy="771525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/>
              <a:t>Summary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3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6425" cy="11398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800" dirty="0" smtClean="0">
                <a:solidFill>
                  <a:schemeClr val="tx1"/>
                </a:solidFill>
              </a:rPr>
              <a:t>DC Motors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199" y="1340768"/>
            <a:ext cx="822642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39725"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3600" u="sng" dirty="0" smtClean="0"/>
              <a:t>Converts Electrical energy into Mechanical energy </a:t>
            </a:r>
          </a:p>
          <a:p>
            <a:pPr indent="-339725"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3600" dirty="0" smtClean="0"/>
              <a:t>Construction : Same for Generator and motor</a:t>
            </a:r>
          </a:p>
          <a:p>
            <a:pPr indent="-339725"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3600" dirty="0" smtClean="0"/>
              <a:t>Working principle : Whenever a current carrying conductor is placed in the magnetic field , a force is set up on the conductor.</a:t>
            </a:r>
          </a:p>
        </p:txBody>
      </p:sp>
    </p:spTree>
    <p:extLst>
      <p:ext uri="{BB962C8B-B14F-4D97-AF65-F5344CB8AC3E}">
        <p14:creationId xmlns:p14="http://schemas.microsoft.com/office/powerpoint/2010/main" val="533902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225425"/>
            <a:ext cx="8229600" cy="525463"/>
          </a:xfrm>
        </p:spPr>
        <p:txBody>
          <a:bodyPr/>
          <a:lstStyle/>
          <a:p>
            <a:pPr eaLnBrk="1" hangingPunct="1"/>
            <a:r>
              <a:rPr lang="en-US" sz="2400" b="1" u="sng" smtClean="0">
                <a:solidFill>
                  <a:srgbClr val="009900"/>
                </a:solidFill>
                <a:latin typeface="Times New Roman" pitchFamily="18" charset="0"/>
              </a:rPr>
              <a:t>Equivalent Circuit of a DC Machine</a:t>
            </a:r>
            <a:r>
              <a:rPr lang="en-US" sz="2400" smtClean="0"/>
              <a:t> </a:t>
            </a:r>
          </a:p>
        </p:txBody>
      </p:sp>
      <p:graphicFrame>
        <p:nvGraphicFramePr>
          <p:cNvPr id="10243" name="Object 131"/>
          <p:cNvGraphicFramePr>
            <a:graphicFrameLocks noGrp="1" noChangeAspect="1"/>
          </p:cNvGraphicFramePr>
          <p:nvPr>
            <p:ph idx="1"/>
          </p:nvPr>
        </p:nvGraphicFramePr>
        <p:xfrm>
          <a:off x="4067175" y="4652963"/>
          <a:ext cx="199548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4" imgW="1968500" imgH="901700" progId="Equation.3">
                  <p:embed/>
                </p:oleObj>
              </mc:Choice>
              <mc:Fallback>
                <p:oleObj name="Equation" r:id="rId4" imgW="1968500" imgH="901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4652963"/>
                        <a:ext cx="1995488" cy="914400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44" name="Group 136"/>
          <p:cNvGrpSpPr>
            <a:grpSpLocks/>
          </p:cNvGrpSpPr>
          <p:nvPr/>
        </p:nvGrpSpPr>
        <p:grpSpPr bwMode="auto">
          <a:xfrm>
            <a:off x="395288" y="1160463"/>
            <a:ext cx="8174037" cy="2773362"/>
            <a:chOff x="249" y="731"/>
            <a:chExt cx="5149" cy="1747"/>
          </a:xfrm>
        </p:grpSpPr>
        <p:sp>
          <p:nvSpPr>
            <p:cNvPr id="10245" name="Line 8"/>
            <p:cNvSpPr>
              <a:spLocks noChangeShapeType="1"/>
            </p:cNvSpPr>
            <p:nvPr/>
          </p:nvSpPr>
          <p:spPr bwMode="auto">
            <a:xfrm>
              <a:off x="499" y="1366"/>
              <a:ext cx="79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6" name="Line 9"/>
            <p:cNvSpPr>
              <a:spLocks noChangeShapeType="1"/>
            </p:cNvSpPr>
            <p:nvPr/>
          </p:nvSpPr>
          <p:spPr bwMode="auto">
            <a:xfrm>
              <a:off x="521" y="2114"/>
              <a:ext cx="79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47" name="Group 10"/>
            <p:cNvGrpSpPr>
              <a:grpSpLocks/>
            </p:cNvGrpSpPr>
            <p:nvPr/>
          </p:nvGrpSpPr>
          <p:grpSpPr bwMode="auto">
            <a:xfrm>
              <a:off x="1156" y="1366"/>
              <a:ext cx="250" cy="748"/>
              <a:chOff x="2699" y="2387"/>
              <a:chExt cx="250" cy="975"/>
            </a:xfrm>
          </p:grpSpPr>
          <p:grpSp>
            <p:nvGrpSpPr>
              <p:cNvPr id="10338" name="Group 11"/>
              <p:cNvGrpSpPr>
                <a:grpSpLocks/>
              </p:cNvGrpSpPr>
              <p:nvPr/>
            </p:nvGrpSpPr>
            <p:grpSpPr bwMode="auto">
              <a:xfrm>
                <a:off x="2699" y="2591"/>
                <a:ext cx="250" cy="567"/>
                <a:chOff x="1519" y="2092"/>
                <a:chExt cx="386" cy="1679"/>
              </a:xfrm>
            </p:grpSpPr>
            <p:grpSp>
              <p:nvGrpSpPr>
                <p:cNvPr id="10341" name="Group 12"/>
                <p:cNvGrpSpPr>
                  <a:grpSpLocks/>
                </p:cNvGrpSpPr>
                <p:nvPr/>
              </p:nvGrpSpPr>
              <p:grpSpPr bwMode="auto">
                <a:xfrm>
                  <a:off x="1519" y="2478"/>
                  <a:ext cx="340" cy="545"/>
                  <a:chOff x="1519" y="2500"/>
                  <a:chExt cx="340" cy="545"/>
                </a:xfrm>
              </p:grpSpPr>
              <p:sp>
                <p:nvSpPr>
                  <p:cNvPr id="10351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352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342" name="Group 15"/>
                <p:cNvGrpSpPr>
                  <a:grpSpLocks/>
                </p:cNvGrpSpPr>
                <p:nvPr/>
              </p:nvGrpSpPr>
              <p:grpSpPr bwMode="auto">
                <a:xfrm>
                  <a:off x="1565" y="2840"/>
                  <a:ext cx="340" cy="545"/>
                  <a:chOff x="1519" y="2500"/>
                  <a:chExt cx="340" cy="545"/>
                </a:xfrm>
              </p:grpSpPr>
              <p:sp>
                <p:nvSpPr>
                  <p:cNvPr id="10349" name="AutoShape 16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350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343" name="Group 18"/>
                <p:cNvGrpSpPr>
                  <a:grpSpLocks/>
                </p:cNvGrpSpPr>
                <p:nvPr/>
              </p:nvGrpSpPr>
              <p:grpSpPr bwMode="auto">
                <a:xfrm>
                  <a:off x="1565" y="3226"/>
                  <a:ext cx="340" cy="545"/>
                  <a:chOff x="1519" y="2500"/>
                  <a:chExt cx="340" cy="545"/>
                </a:xfrm>
              </p:grpSpPr>
              <p:sp>
                <p:nvSpPr>
                  <p:cNvPr id="10347" name="AutoShape 19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348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344" name="Group 21"/>
                <p:cNvGrpSpPr>
                  <a:grpSpLocks/>
                </p:cNvGrpSpPr>
                <p:nvPr/>
              </p:nvGrpSpPr>
              <p:grpSpPr bwMode="auto">
                <a:xfrm>
                  <a:off x="1519" y="2092"/>
                  <a:ext cx="340" cy="545"/>
                  <a:chOff x="1519" y="2500"/>
                  <a:chExt cx="340" cy="545"/>
                </a:xfrm>
              </p:grpSpPr>
              <p:sp>
                <p:nvSpPr>
                  <p:cNvPr id="10345" name="AutoShape 22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346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339" name="Line 24"/>
              <p:cNvSpPr>
                <a:spLocks noChangeShapeType="1"/>
              </p:cNvSpPr>
              <p:nvPr/>
            </p:nvSpPr>
            <p:spPr bwMode="auto">
              <a:xfrm>
                <a:off x="2835" y="2387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0" name="Line 25"/>
              <p:cNvSpPr>
                <a:spLocks noChangeShapeType="1"/>
              </p:cNvSpPr>
              <p:nvPr/>
            </p:nvSpPr>
            <p:spPr bwMode="auto">
              <a:xfrm>
                <a:off x="2857" y="3135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48" name="Line 27"/>
            <p:cNvSpPr>
              <a:spLocks noChangeShapeType="1"/>
            </p:cNvSpPr>
            <p:nvPr/>
          </p:nvSpPr>
          <p:spPr bwMode="auto">
            <a:xfrm flipH="1">
              <a:off x="1814" y="1117"/>
              <a:ext cx="79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" name="Line 28"/>
            <p:cNvSpPr>
              <a:spLocks noChangeShapeType="1"/>
            </p:cNvSpPr>
            <p:nvPr/>
          </p:nvSpPr>
          <p:spPr bwMode="auto">
            <a:xfrm flipH="1">
              <a:off x="1814" y="2477"/>
              <a:ext cx="79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50" name="Group 29"/>
            <p:cNvGrpSpPr>
              <a:grpSpLocks/>
            </p:cNvGrpSpPr>
            <p:nvPr/>
          </p:nvGrpSpPr>
          <p:grpSpPr bwMode="auto">
            <a:xfrm flipH="1">
              <a:off x="1701" y="1117"/>
              <a:ext cx="250" cy="748"/>
              <a:chOff x="2699" y="2387"/>
              <a:chExt cx="250" cy="975"/>
            </a:xfrm>
          </p:grpSpPr>
          <p:grpSp>
            <p:nvGrpSpPr>
              <p:cNvPr id="10323" name="Group 30"/>
              <p:cNvGrpSpPr>
                <a:grpSpLocks/>
              </p:cNvGrpSpPr>
              <p:nvPr/>
            </p:nvGrpSpPr>
            <p:grpSpPr bwMode="auto">
              <a:xfrm>
                <a:off x="2699" y="2591"/>
                <a:ext cx="250" cy="567"/>
                <a:chOff x="1519" y="2092"/>
                <a:chExt cx="386" cy="1679"/>
              </a:xfrm>
            </p:grpSpPr>
            <p:grpSp>
              <p:nvGrpSpPr>
                <p:cNvPr id="10326" name="Group 31"/>
                <p:cNvGrpSpPr>
                  <a:grpSpLocks/>
                </p:cNvGrpSpPr>
                <p:nvPr/>
              </p:nvGrpSpPr>
              <p:grpSpPr bwMode="auto">
                <a:xfrm>
                  <a:off x="1519" y="2478"/>
                  <a:ext cx="340" cy="545"/>
                  <a:chOff x="1519" y="2500"/>
                  <a:chExt cx="340" cy="545"/>
                </a:xfrm>
              </p:grpSpPr>
              <p:sp>
                <p:nvSpPr>
                  <p:cNvPr id="10336" name="AutoShape 32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337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327" name="Group 34"/>
                <p:cNvGrpSpPr>
                  <a:grpSpLocks/>
                </p:cNvGrpSpPr>
                <p:nvPr/>
              </p:nvGrpSpPr>
              <p:grpSpPr bwMode="auto">
                <a:xfrm>
                  <a:off x="1565" y="2840"/>
                  <a:ext cx="340" cy="545"/>
                  <a:chOff x="1519" y="2500"/>
                  <a:chExt cx="340" cy="545"/>
                </a:xfrm>
              </p:grpSpPr>
              <p:sp>
                <p:nvSpPr>
                  <p:cNvPr id="10334" name="AutoShape 35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335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328" name="Group 37"/>
                <p:cNvGrpSpPr>
                  <a:grpSpLocks/>
                </p:cNvGrpSpPr>
                <p:nvPr/>
              </p:nvGrpSpPr>
              <p:grpSpPr bwMode="auto">
                <a:xfrm>
                  <a:off x="1565" y="3226"/>
                  <a:ext cx="340" cy="545"/>
                  <a:chOff x="1519" y="2500"/>
                  <a:chExt cx="340" cy="545"/>
                </a:xfrm>
              </p:grpSpPr>
              <p:sp>
                <p:nvSpPr>
                  <p:cNvPr id="10332" name="AutoShape 38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333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329" name="Group 40"/>
                <p:cNvGrpSpPr>
                  <a:grpSpLocks/>
                </p:cNvGrpSpPr>
                <p:nvPr/>
              </p:nvGrpSpPr>
              <p:grpSpPr bwMode="auto">
                <a:xfrm>
                  <a:off x="1519" y="2092"/>
                  <a:ext cx="340" cy="545"/>
                  <a:chOff x="1519" y="2500"/>
                  <a:chExt cx="340" cy="545"/>
                </a:xfrm>
              </p:grpSpPr>
              <p:sp>
                <p:nvSpPr>
                  <p:cNvPr id="10330" name="AutoShape 41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331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324" name="Line 43"/>
              <p:cNvSpPr>
                <a:spLocks noChangeShapeType="1"/>
              </p:cNvSpPr>
              <p:nvPr/>
            </p:nvSpPr>
            <p:spPr bwMode="auto">
              <a:xfrm>
                <a:off x="2835" y="2387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5" name="Line 44"/>
              <p:cNvSpPr>
                <a:spLocks noChangeShapeType="1"/>
              </p:cNvSpPr>
              <p:nvPr/>
            </p:nvSpPr>
            <p:spPr bwMode="auto">
              <a:xfrm>
                <a:off x="2857" y="3135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51" name="Line 48"/>
            <p:cNvSpPr>
              <a:spLocks noChangeShapeType="1"/>
            </p:cNvSpPr>
            <p:nvPr/>
          </p:nvSpPr>
          <p:spPr bwMode="auto">
            <a:xfrm>
              <a:off x="1905" y="1004"/>
              <a:ext cx="3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Rectangle 49"/>
            <p:cNvSpPr>
              <a:spLocks noChangeArrowheads="1"/>
            </p:cNvSpPr>
            <p:nvPr/>
          </p:nvSpPr>
          <p:spPr bwMode="auto">
            <a:xfrm>
              <a:off x="2313" y="821"/>
              <a:ext cx="385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I</a:t>
              </a:r>
              <a:r>
                <a:rPr lang="en-US" i="1" baseline="-25000">
                  <a:latin typeface="Times New Roman" pitchFamily="18" charset="0"/>
                </a:rPr>
                <a:t>a_gen</a:t>
              </a:r>
            </a:p>
          </p:txBody>
        </p:sp>
        <p:sp>
          <p:nvSpPr>
            <p:cNvPr id="10253" name="Line 50"/>
            <p:cNvSpPr>
              <a:spLocks noChangeShapeType="1"/>
            </p:cNvSpPr>
            <p:nvPr/>
          </p:nvSpPr>
          <p:spPr bwMode="auto">
            <a:xfrm>
              <a:off x="612" y="1230"/>
              <a:ext cx="3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4" name="Rectangle 51"/>
            <p:cNvSpPr>
              <a:spLocks noChangeArrowheads="1"/>
            </p:cNvSpPr>
            <p:nvPr/>
          </p:nvSpPr>
          <p:spPr bwMode="auto">
            <a:xfrm>
              <a:off x="975" y="1094"/>
              <a:ext cx="272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I</a:t>
              </a:r>
              <a:r>
                <a:rPr lang="en-US" i="1" baseline="-25000"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10255" name="Freeform 52"/>
            <p:cNvSpPr>
              <a:spLocks/>
            </p:cNvSpPr>
            <p:nvPr/>
          </p:nvSpPr>
          <p:spPr bwMode="auto">
            <a:xfrm>
              <a:off x="499" y="1412"/>
              <a:ext cx="4" cy="663"/>
            </a:xfrm>
            <a:custGeom>
              <a:avLst/>
              <a:gdLst>
                <a:gd name="T0" fmla="*/ 4 w 4"/>
                <a:gd name="T1" fmla="*/ 0 h 663"/>
                <a:gd name="T2" fmla="*/ 0 w 4"/>
                <a:gd name="T3" fmla="*/ 663 h 66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663">
                  <a:moveTo>
                    <a:pt x="4" y="0"/>
                  </a:moveTo>
                  <a:lnTo>
                    <a:pt x="0" y="663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Rectangle 53"/>
            <p:cNvSpPr>
              <a:spLocks noChangeArrowheads="1"/>
            </p:cNvSpPr>
            <p:nvPr/>
          </p:nvSpPr>
          <p:spPr bwMode="auto">
            <a:xfrm>
              <a:off x="386" y="1616"/>
              <a:ext cx="250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V</a:t>
              </a:r>
              <a:r>
                <a:rPr lang="en-US" i="1" baseline="-25000"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10257" name="Line 54"/>
            <p:cNvSpPr>
              <a:spLocks noChangeShapeType="1"/>
            </p:cNvSpPr>
            <p:nvPr/>
          </p:nvSpPr>
          <p:spPr bwMode="auto">
            <a:xfrm>
              <a:off x="2608" y="1162"/>
              <a:ext cx="0" cy="1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Rectangle 55"/>
            <p:cNvSpPr>
              <a:spLocks noChangeArrowheads="1"/>
            </p:cNvSpPr>
            <p:nvPr/>
          </p:nvSpPr>
          <p:spPr bwMode="auto">
            <a:xfrm>
              <a:off x="2472" y="1616"/>
              <a:ext cx="250" cy="2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V</a:t>
              </a:r>
              <a:r>
                <a:rPr lang="en-US" i="1" baseline="-25000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10259" name="Rectangle 56"/>
            <p:cNvSpPr>
              <a:spLocks noChangeArrowheads="1"/>
            </p:cNvSpPr>
            <p:nvPr/>
          </p:nvSpPr>
          <p:spPr bwMode="auto">
            <a:xfrm>
              <a:off x="1021" y="1616"/>
              <a:ext cx="250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R</a:t>
              </a:r>
              <a:r>
                <a:rPr lang="en-US" i="1" baseline="-25000"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10260" name="Rectangle 57"/>
            <p:cNvSpPr>
              <a:spLocks noChangeArrowheads="1"/>
            </p:cNvSpPr>
            <p:nvPr/>
          </p:nvSpPr>
          <p:spPr bwMode="auto">
            <a:xfrm>
              <a:off x="249" y="1320"/>
              <a:ext cx="250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+</a:t>
              </a:r>
              <a:endParaRPr lang="en-US" i="1" baseline="-25000">
                <a:latin typeface="Times New Roman" pitchFamily="18" charset="0"/>
              </a:endParaRPr>
            </a:p>
          </p:txBody>
        </p:sp>
        <p:sp>
          <p:nvSpPr>
            <p:cNvPr id="10261" name="Rectangle 58"/>
            <p:cNvSpPr>
              <a:spLocks noChangeArrowheads="1"/>
            </p:cNvSpPr>
            <p:nvPr/>
          </p:nvSpPr>
          <p:spPr bwMode="auto">
            <a:xfrm>
              <a:off x="250" y="1933"/>
              <a:ext cx="250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-</a:t>
              </a:r>
              <a:endParaRPr lang="en-US" i="1" baseline="-25000">
                <a:latin typeface="Times New Roman" pitchFamily="18" charset="0"/>
              </a:endParaRPr>
            </a:p>
          </p:txBody>
        </p:sp>
        <p:sp>
          <p:nvSpPr>
            <p:cNvPr id="10262" name="Oval 59"/>
            <p:cNvSpPr>
              <a:spLocks noChangeArrowheads="1"/>
            </p:cNvSpPr>
            <p:nvPr/>
          </p:nvSpPr>
          <p:spPr bwMode="auto">
            <a:xfrm>
              <a:off x="1587" y="1865"/>
              <a:ext cx="431" cy="43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E</a:t>
              </a:r>
              <a:r>
                <a:rPr lang="en-US" i="1" baseline="-250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10263" name="Line 60"/>
            <p:cNvSpPr>
              <a:spLocks noChangeShapeType="1"/>
            </p:cNvSpPr>
            <p:nvPr/>
          </p:nvSpPr>
          <p:spPr bwMode="auto">
            <a:xfrm>
              <a:off x="1814" y="2296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4" name="Rectangle 61"/>
            <p:cNvSpPr>
              <a:spLocks noChangeArrowheads="1"/>
            </p:cNvSpPr>
            <p:nvPr/>
          </p:nvSpPr>
          <p:spPr bwMode="auto">
            <a:xfrm>
              <a:off x="1542" y="1752"/>
              <a:ext cx="250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+</a:t>
              </a:r>
              <a:endParaRPr lang="en-US" i="1" baseline="-25000">
                <a:latin typeface="Times New Roman" pitchFamily="18" charset="0"/>
              </a:endParaRPr>
            </a:p>
          </p:txBody>
        </p:sp>
        <p:sp>
          <p:nvSpPr>
            <p:cNvPr id="10265" name="Rectangle 62"/>
            <p:cNvSpPr>
              <a:spLocks noChangeArrowheads="1"/>
            </p:cNvSpPr>
            <p:nvPr/>
          </p:nvSpPr>
          <p:spPr bwMode="auto">
            <a:xfrm>
              <a:off x="1542" y="2273"/>
              <a:ext cx="250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-</a:t>
              </a:r>
              <a:endParaRPr lang="en-US" i="1" baseline="-25000">
                <a:latin typeface="Times New Roman" pitchFamily="18" charset="0"/>
              </a:endParaRPr>
            </a:p>
          </p:txBody>
        </p:sp>
        <p:sp>
          <p:nvSpPr>
            <p:cNvPr id="10266" name="Rectangle 63"/>
            <p:cNvSpPr>
              <a:spLocks noChangeArrowheads="1"/>
            </p:cNvSpPr>
            <p:nvPr/>
          </p:nvSpPr>
          <p:spPr bwMode="auto">
            <a:xfrm>
              <a:off x="2063" y="1117"/>
              <a:ext cx="454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I</a:t>
              </a:r>
              <a:r>
                <a:rPr lang="en-US" i="1" baseline="-25000">
                  <a:latin typeface="Times New Roman" pitchFamily="18" charset="0"/>
                </a:rPr>
                <a:t>a_mot</a:t>
              </a:r>
            </a:p>
          </p:txBody>
        </p:sp>
        <p:sp>
          <p:nvSpPr>
            <p:cNvPr id="10267" name="Line 64"/>
            <p:cNvSpPr>
              <a:spLocks noChangeShapeType="1"/>
            </p:cNvSpPr>
            <p:nvPr/>
          </p:nvSpPr>
          <p:spPr bwMode="auto">
            <a:xfrm flipH="1">
              <a:off x="2018" y="1185"/>
              <a:ext cx="3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8" name="Rectangle 66"/>
            <p:cNvSpPr>
              <a:spLocks noChangeArrowheads="1"/>
            </p:cNvSpPr>
            <p:nvPr/>
          </p:nvSpPr>
          <p:spPr bwMode="auto">
            <a:xfrm>
              <a:off x="1769" y="1434"/>
              <a:ext cx="250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R</a:t>
              </a:r>
              <a:r>
                <a:rPr lang="en-US" i="1" baseline="-250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10269" name="Line 67"/>
            <p:cNvSpPr>
              <a:spLocks noChangeShapeType="1"/>
            </p:cNvSpPr>
            <p:nvPr/>
          </p:nvSpPr>
          <p:spPr bwMode="auto">
            <a:xfrm flipV="1">
              <a:off x="1542" y="1842"/>
              <a:ext cx="0" cy="5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AutoShape 70"/>
            <p:cNvSpPr>
              <a:spLocks noChangeArrowheads="1"/>
            </p:cNvSpPr>
            <p:nvPr/>
          </p:nvSpPr>
          <p:spPr bwMode="auto">
            <a:xfrm>
              <a:off x="2948" y="1479"/>
              <a:ext cx="363" cy="477"/>
            </a:xfrm>
            <a:custGeom>
              <a:avLst/>
              <a:gdLst>
                <a:gd name="T0" fmla="*/ 272 w 21600"/>
                <a:gd name="T1" fmla="*/ 0 h 21600"/>
                <a:gd name="T2" fmla="*/ 0 w 21600"/>
                <a:gd name="T3" fmla="*/ 239 h 21600"/>
                <a:gd name="T4" fmla="*/ 272 w 21600"/>
                <a:gd name="T5" fmla="*/ 477 h 21600"/>
                <a:gd name="T6" fmla="*/ 363 w 21600"/>
                <a:gd name="T7" fmla="*/ 239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92 w 21600"/>
                <a:gd name="T13" fmla="*/ 5389 h 21600"/>
                <a:gd name="T14" fmla="*/ 18922 w 21600"/>
                <a:gd name="T15" fmla="*/ 1621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accent1">
                <a:alpha val="39999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127"/>
            <p:cNvSpPr>
              <a:spLocks noChangeArrowheads="1"/>
            </p:cNvSpPr>
            <p:nvPr/>
          </p:nvSpPr>
          <p:spPr bwMode="auto">
            <a:xfrm>
              <a:off x="2631" y="1048"/>
              <a:ext cx="250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+</a:t>
              </a:r>
              <a:endParaRPr lang="en-US" i="1" baseline="-25000">
                <a:latin typeface="Times New Roman" pitchFamily="18" charset="0"/>
              </a:endParaRPr>
            </a:p>
          </p:txBody>
        </p:sp>
        <p:grpSp>
          <p:nvGrpSpPr>
            <p:cNvPr id="10272" name="Group 129"/>
            <p:cNvGrpSpPr>
              <a:grpSpLocks/>
            </p:cNvGrpSpPr>
            <p:nvPr/>
          </p:nvGrpSpPr>
          <p:grpSpPr bwMode="auto">
            <a:xfrm>
              <a:off x="3492" y="731"/>
              <a:ext cx="1906" cy="1703"/>
              <a:chOff x="3696" y="867"/>
              <a:chExt cx="1906" cy="1703"/>
            </a:xfrm>
          </p:grpSpPr>
          <p:grpSp>
            <p:nvGrpSpPr>
              <p:cNvPr id="10276" name="Group 75"/>
              <p:cNvGrpSpPr>
                <a:grpSpLocks/>
              </p:cNvGrpSpPr>
              <p:nvPr/>
            </p:nvGrpSpPr>
            <p:grpSpPr bwMode="auto">
              <a:xfrm>
                <a:off x="3696" y="1659"/>
                <a:ext cx="250" cy="434"/>
                <a:chOff x="1519" y="2092"/>
                <a:chExt cx="386" cy="1679"/>
              </a:xfrm>
            </p:grpSpPr>
            <p:grpSp>
              <p:nvGrpSpPr>
                <p:cNvPr id="10311" name="Group 76"/>
                <p:cNvGrpSpPr>
                  <a:grpSpLocks/>
                </p:cNvGrpSpPr>
                <p:nvPr/>
              </p:nvGrpSpPr>
              <p:grpSpPr bwMode="auto">
                <a:xfrm>
                  <a:off x="1519" y="2478"/>
                  <a:ext cx="340" cy="545"/>
                  <a:chOff x="1519" y="2500"/>
                  <a:chExt cx="340" cy="545"/>
                </a:xfrm>
              </p:grpSpPr>
              <p:sp>
                <p:nvSpPr>
                  <p:cNvPr id="10321" name="AutoShape 77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322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312" name="Group 79"/>
                <p:cNvGrpSpPr>
                  <a:grpSpLocks/>
                </p:cNvGrpSpPr>
                <p:nvPr/>
              </p:nvGrpSpPr>
              <p:grpSpPr bwMode="auto">
                <a:xfrm>
                  <a:off x="1565" y="2840"/>
                  <a:ext cx="340" cy="545"/>
                  <a:chOff x="1519" y="2500"/>
                  <a:chExt cx="340" cy="545"/>
                </a:xfrm>
              </p:grpSpPr>
              <p:sp>
                <p:nvSpPr>
                  <p:cNvPr id="10319" name="AutoShape 80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320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313" name="Group 82"/>
                <p:cNvGrpSpPr>
                  <a:grpSpLocks/>
                </p:cNvGrpSpPr>
                <p:nvPr/>
              </p:nvGrpSpPr>
              <p:grpSpPr bwMode="auto">
                <a:xfrm>
                  <a:off x="1565" y="3226"/>
                  <a:ext cx="340" cy="545"/>
                  <a:chOff x="1519" y="2500"/>
                  <a:chExt cx="340" cy="545"/>
                </a:xfrm>
              </p:grpSpPr>
              <p:sp>
                <p:nvSpPr>
                  <p:cNvPr id="10317" name="AutoShape 83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318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314" name="Group 85"/>
                <p:cNvGrpSpPr>
                  <a:grpSpLocks/>
                </p:cNvGrpSpPr>
                <p:nvPr/>
              </p:nvGrpSpPr>
              <p:grpSpPr bwMode="auto">
                <a:xfrm>
                  <a:off x="1519" y="2092"/>
                  <a:ext cx="340" cy="545"/>
                  <a:chOff x="1519" y="2500"/>
                  <a:chExt cx="340" cy="545"/>
                </a:xfrm>
              </p:grpSpPr>
              <p:sp>
                <p:nvSpPr>
                  <p:cNvPr id="10315" name="AutoShape 86"/>
                  <p:cNvSpPr>
                    <a:spLocks noChangeArrowheads="1"/>
                  </p:cNvSpPr>
                  <p:nvPr/>
                </p:nvSpPr>
                <p:spPr bwMode="auto">
                  <a:xfrm>
                    <a:off x="1565" y="2568"/>
                    <a:ext cx="294" cy="386"/>
                  </a:xfrm>
                  <a:prstGeom prst="flowChartDelay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316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2500"/>
                    <a:ext cx="204" cy="54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277" name="Freeform 88"/>
              <p:cNvSpPr>
                <a:spLocks/>
              </p:cNvSpPr>
              <p:nvPr/>
            </p:nvSpPr>
            <p:spPr bwMode="auto">
              <a:xfrm>
                <a:off x="3831" y="1198"/>
                <a:ext cx="2" cy="478"/>
              </a:xfrm>
              <a:custGeom>
                <a:avLst/>
                <a:gdLst>
                  <a:gd name="T0" fmla="*/ 0 w 2"/>
                  <a:gd name="T1" fmla="*/ 0 h 478"/>
                  <a:gd name="T2" fmla="*/ 2 w 2"/>
                  <a:gd name="T3" fmla="*/ 478 h 47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478">
                    <a:moveTo>
                      <a:pt x="0" y="0"/>
                    </a:moveTo>
                    <a:lnTo>
                      <a:pt x="2" y="47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8" name="Freeform 89"/>
              <p:cNvSpPr>
                <a:spLocks/>
              </p:cNvSpPr>
              <p:nvPr/>
            </p:nvSpPr>
            <p:spPr bwMode="auto">
              <a:xfrm>
                <a:off x="3854" y="2076"/>
                <a:ext cx="4" cy="493"/>
              </a:xfrm>
              <a:custGeom>
                <a:avLst/>
                <a:gdLst>
                  <a:gd name="T0" fmla="*/ 0 w 4"/>
                  <a:gd name="T1" fmla="*/ 0 h 493"/>
                  <a:gd name="T2" fmla="*/ 4 w 4"/>
                  <a:gd name="T3" fmla="*/ 493 h 49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493">
                    <a:moveTo>
                      <a:pt x="0" y="0"/>
                    </a:moveTo>
                    <a:lnTo>
                      <a:pt x="4" y="493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9" name="Freeform 90"/>
              <p:cNvSpPr>
                <a:spLocks/>
              </p:cNvSpPr>
              <p:nvPr/>
            </p:nvSpPr>
            <p:spPr bwMode="auto">
              <a:xfrm>
                <a:off x="3813" y="1207"/>
                <a:ext cx="1517" cy="2"/>
              </a:xfrm>
              <a:custGeom>
                <a:avLst/>
                <a:gdLst>
                  <a:gd name="T0" fmla="*/ 1517 w 1517"/>
                  <a:gd name="T1" fmla="*/ 2 h 2"/>
                  <a:gd name="T2" fmla="*/ 0 w 1517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17" h="2">
                    <a:moveTo>
                      <a:pt x="1517" y="2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0" name="Freeform 91"/>
              <p:cNvSpPr>
                <a:spLocks/>
              </p:cNvSpPr>
              <p:nvPr/>
            </p:nvSpPr>
            <p:spPr bwMode="auto">
              <a:xfrm>
                <a:off x="3840" y="2569"/>
                <a:ext cx="1490" cy="1"/>
              </a:xfrm>
              <a:custGeom>
                <a:avLst/>
                <a:gdLst>
                  <a:gd name="T0" fmla="*/ 1490 w 1490"/>
                  <a:gd name="T1" fmla="*/ 0 h 1"/>
                  <a:gd name="T2" fmla="*/ 0 w 1490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90" h="1">
                    <a:moveTo>
                      <a:pt x="1490" y="0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281" name="Group 92"/>
              <p:cNvGrpSpPr>
                <a:grpSpLocks/>
              </p:cNvGrpSpPr>
              <p:nvPr/>
            </p:nvGrpSpPr>
            <p:grpSpPr bwMode="auto">
              <a:xfrm flipH="1">
                <a:off x="4423" y="1209"/>
                <a:ext cx="250" cy="748"/>
                <a:chOff x="2699" y="2387"/>
                <a:chExt cx="250" cy="975"/>
              </a:xfrm>
            </p:grpSpPr>
            <p:grpSp>
              <p:nvGrpSpPr>
                <p:cNvPr id="10296" name="Group 93"/>
                <p:cNvGrpSpPr>
                  <a:grpSpLocks/>
                </p:cNvGrpSpPr>
                <p:nvPr/>
              </p:nvGrpSpPr>
              <p:grpSpPr bwMode="auto">
                <a:xfrm>
                  <a:off x="2699" y="2591"/>
                  <a:ext cx="250" cy="567"/>
                  <a:chOff x="1519" y="2092"/>
                  <a:chExt cx="386" cy="1679"/>
                </a:xfrm>
              </p:grpSpPr>
              <p:grpSp>
                <p:nvGrpSpPr>
                  <p:cNvPr id="10299" name="Group 94"/>
                  <p:cNvGrpSpPr>
                    <a:grpSpLocks/>
                  </p:cNvGrpSpPr>
                  <p:nvPr/>
                </p:nvGrpSpPr>
                <p:grpSpPr bwMode="auto">
                  <a:xfrm>
                    <a:off x="1519" y="2478"/>
                    <a:ext cx="340" cy="545"/>
                    <a:chOff x="1519" y="2500"/>
                    <a:chExt cx="340" cy="545"/>
                  </a:xfrm>
                </p:grpSpPr>
                <p:sp>
                  <p:nvSpPr>
                    <p:cNvPr id="10309" name="AutoShap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65" y="2568"/>
                      <a:ext cx="294" cy="386"/>
                    </a:xfrm>
                    <a:prstGeom prst="flowChartDelay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310" name="Rectangle 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19" y="2500"/>
                      <a:ext cx="204" cy="54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0300" name="Group 97"/>
                  <p:cNvGrpSpPr>
                    <a:grpSpLocks/>
                  </p:cNvGrpSpPr>
                  <p:nvPr/>
                </p:nvGrpSpPr>
                <p:grpSpPr bwMode="auto">
                  <a:xfrm>
                    <a:off x="1565" y="2840"/>
                    <a:ext cx="340" cy="545"/>
                    <a:chOff x="1519" y="2500"/>
                    <a:chExt cx="340" cy="545"/>
                  </a:xfrm>
                </p:grpSpPr>
                <p:sp>
                  <p:nvSpPr>
                    <p:cNvPr id="10307" name="AutoShape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65" y="2568"/>
                      <a:ext cx="294" cy="386"/>
                    </a:xfrm>
                    <a:prstGeom prst="flowChartDelay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308" name="Rectangle 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19" y="2500"/>
                      <a:ext cx="204" cy="54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0301" name="Group 100"/>
                  <p:cNvGrpSpPr>
                    <a:grpSpLocks/>
                  </p:cNvGrpSpPr>
                  <p:nvPr/>
                </p:nvGrpSpPr>
                <p:grpSpPr bwMode="auto">
                  <a:xfrm>
                    <a:off x="1565" y="3226"/>
                    <a:ext cx="340" cy="545"/>
                    <a:chOff x="1519" y="2500"/>
                    <a:chExt cx="340" cy="545"/>
                  </a:xfrm>
                </p:grpSpPr>
                <p:sp>
                  <p:nvSpPr>
                    <p:cNvPr id="10305" name="AutoShap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65" y="2568"/>
                      <a:ext cx="294" cy="386"/>
                    </a:xfrm>
                    <a:prstGeom prst="flowChartDelay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306" name="Rectangl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19" y="2500"/>
                      <a:ext cx="204" cy="54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0302" name="Group 103"/>
                  <p:cNvGrpSpPr>
                    <a:grpSpLocks/>
                  </p:cNvGrpSpPr>
                  <p:nvPr/>
                </p:nvGrpSpPr>
                <p:grpSpPr bwMode="auto">
                  <a:xfrm>
                    <a:off x="1519" y="2092"/>
                    <a:ext cx="340" cy="545"/>
                    <a:chOff x="1519" y="2500"/>
                    <a:chExt cx="340" cy="545"/>
                  </a:xfrm>
                </p:grpSpPr>
                <p:sp>
                  <p:nvSpPr>
                    <p:cNvPr id="10303" name="AutoShape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65" y="2568"/>
                      <a:ext cx="294" cy="386"/>
                    </a:xfrm>
                    <a:prstGeom prst="flowChartDelay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304" name="Rectangl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19" y="2500"/>
                      <a:ext cx="204" cy="54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10297" name="Line 106"/>
                <p:cNvSpPr>
                  <a:spLocks noChangeShapeType="1"/>
                </p:cNvSpPr>
                <p:nvPr/>
              </p:nvSpPr>
              <p:spPr bwMode="auto">
                <a:xfrm>
                  <a:off x="2835" y="2387"/>
                  <a:ext cx="0" cy="22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98" name="Line 107"/>
                <p:cNvSpPr>
                  <a:spLocks noChangeShapeType="1"/>
                </p:cNvSpPr>
                <p:nvPr/>
              </p:nvSpPr>
              <p:spPr bwMode="auto">
                <a:xfrm>
                  <a:off x="2857" y="3135"/>
                  <a:ext cx="0" cy="22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282" name="Rectangle 109"/>
              <p:cNvSpPr>
                <a:spLocks noChangeArrowheads="1"/>
              </p:cNvSpPr>
              <p:nvPr/>
            </p:nvSpPr>
            <p:spPr bwMode="auto">
              <a:xfrm>
                <a:off x="4694" y="2047"/>
                <a:ext cx="385" cy="3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pPr algn="ctr"/>
                <a:r>
                  <a:rPr lang="en-US" i="1">
                    <a:latin typeface="Times New Roman" pitchFamily="18" charset="0"/>
                  </a:rPr>
                  <a:t>I</a:t>
                </a:r>
                <a:r>
                  <a:rPr lang="en-US" i="1" baseline="-25000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10283" name="Line 110"/>
              <p:cNvSpPr>
                <a:spLocks noChangeShapeType="1"/>
              </p:cNvSpPr>
              <p:nvPr/>
            </p:nvSpPr>
            <p:spPr bwMode="auto">
              <a:xfrm>
                <a:off x="3923" y="1139"/>
                <a:ext cx="38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4" name="Rectangle 111"/>
              <p:cNvSpPr>
                <a:spLocks noChangeArrowheads="1"/>
              </p:cNvSpPr>
              <p:nvPr/>
            </p:nvSpPr>
            <p:spPr bwMode="auto">
              <a:xfrm>
                <a:off x="3969" y="867"/>
                <a:ext cx="272" cy="2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pPr algn="ctr"/>
                <a:r>
                  <a:rPr lang="en-US" i="1">
                    <a:latin typeface="Times New Roman" pitchFamily="18" charset="0"/>
                  </a:rPr>
                  <a:t>I</a:t>
                </a:r>
                <a:r>
                  <a:rPr lang="en-US" i="1" baseline="-25000">
                    <a:latin typeface="Times New Roman" pitchFamily="18" charset="0"/>
                  </a:rPr>
                  <a:t>f</a:t>
                </a:r>
              </a:p>
            </p:txBody>
          </p:sp>
          <p:sp>
            <p:nvSpPr>
              <p:cNvPr id="10285" name="Line 114"/>
              <p:cNvSpPr>
                <a:spLocks noChangeShapeType="1"/>
              </p:cNvSpPr>
              <p:nvPr/>
            </p:nvSpPr>
            <p:spPr bwMode="auto">
              <a:xfrm>
                <a:off x="5330" y="1254"/>
                <a:ext cx="0" cy="124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sm" len="lg"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6" name="Rectangle 115"/>
              <p:cNvSpPr>
                <a:spLocks noChangeArrowheads="1"/>
              </p:cNvSpPr>
              <p:nvPr/>
            </p:nvSpPr>
            <p:spPr bwMode="auto">
              <a:xfrm>
                <a:off x="5194" y="1708"/>
                <a:ext cx="250" cy="29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pPr algn="ctr"/>
                <a:r>
                  <a:rPr lang="en-US" i="1">
                    <a:latin typeface="Times New Roman" pitchFamily="18" charset="0"/>
                  </a:rPr>
                  <a:t>V</a:t>
                </a:r>
                <a:r>
                  <a:rPr lang="en-US" i="1" baseline="-25000">
                    <a:latin typeface="Times New Roman" pitchFamily="18" charset="0"/>
                  </a:rPr>
                  <a:t>t</a:t>
                </a:r>
              </a:p>
            </p:txBody>
          </p:sp>
          <p:sp>
            <p:nvSpPr>
              <p:cNvPr id="10287" name="Rectangle 116"/>
              <p:cNvSpPr>
                <a:spLocks noChangeArrowheads="1"/>
              </p:cNvSpPr>
              <p:nvPr/>
            </p:nvSpPr>
            <p:spPr bwMode="auto">
              <a:xfrm>
                <a:off x="3946" y="1706"/>
                <a:ext cx="250" cy="2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pPr algn="ctr"/>
                <a:r>
                  <a:rPr lang="en-US" i="1">
                    <a:latin typeface="Times New Roman" pitchFamily="18" charset="0"/>
                  </a:rPr>
                  <a:t>R</a:t>
                </a:r>
                <a:r>
                  <a:rPr lang="en-US" i="1" baseline="-25000">
                    <a:latin typeface="Times New Roman" pitchFamily="18" charset="0"/>
                  </a:rPr>
                  <a:t>f</a:t>
                </a:r>
              </a:p>
            </p:txBody>
          </p:sp>
          <p:sp>
            <p:nvSpPr>
              <p:cNvPr id="10288" name="Oval 119"/>
              <p:cNvSpPr>
                <a:spLocks noChangeArrowheads="1"/>
              </p:cNvSpPr>
              <p:nvPr/>
            </p:nvSpPr>
            <p:spPr bwMode="auto">
              <a:xfrm>
                <a:off x="4309" y="1957"/>
                <a:ext cx="431" cy="43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i="1">
                    <a:latin typeface="Times New Roman" pitchFamily="18" charset="0"/>
                  </a:rPr>
                  <a:t>E</a:t>
                </a:r>
                <a:r>
                  <a:rPr lang="en-US" i="1" baseline="-25000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10289" name="Line 120"/>
              <p:cNvSpPr>
                <a:spLocks noChangeShapeType="1"/>
              </p:cNvSpPr>
              <p:nvPr/>
            </p:nvSpPr>
            <p:spPr bwMode="auto">
              <a:xfrm>
                <a:off x="4536" y="2388"/>
                <a:ext cx="0" cy="1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0" name="Rectangle 122"/>
              <p:cNvSpPr>
                <a:spLocks noChangeArrowheads="1"/>
              </p:cNvSpPr>
              <p:nvPr/>
            </p:nvSpPr>
            <p:spPr bwMode="auto">
              <a:xfrm>
                <a:off x="5352" y="2341"/>
                <a:ext cx="250" cy="2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pPr algn="ctr"/>
                <a:r>
                  <a:rPr lang="en-US" i="1">
                    <a:latin typeface="Times New Roman" pitchFamily="18" charset="0"/>
                  </a:rPr>
                  <a:t>-</a:t>
                </a:r>
                <a:endParaRPr lang="en-US" i="1" baseline="-25000">
                  <a:latin typeface="Times New Roman" pitchFamily="18" charset="0"/>
                </a:endParaRPr>
              </a:p>
            </p:txBody>
          </p:sp>
          <p:sp>
            <p:nvSpPr>
              <p:cNvPr id="10291" name="Rectangle 123"/>
              <p:cNvSpPr>
                <a:spLocks noChangeArrowheads="1"/>
              </p:cNvSpPr>
              <p:nvPr/>
            </p:nvSpPr>
            <p:spPr bwMode="auto">
              <a:xfrm>
                <a:off x="4785" y="1209"/>
                <a:ext cx="454" cy="3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pPr algn="ctr"/>
                <a:r>
                  <a:rPr lang="en-US" i="1">
                    <a:latin typeface="Times New Roman" pitchFamily="18" charset="0"/>
                  </a:rPr>
                  <a:t>I</a:t>
                </a:r>
                <a:r>
                  <a:rPr lang="en-US" i="1" baseline="-25000">
                    <a:latin typeface="Times New Roman" pitchFamily="18" charset="0"/>
                  </a:rPr>
                  <a:t>L</a:t>
                </a:r>
              </a:p>
            </p:txBody>
          </p:sp>
          <p:sp>
            <p:nvSpPr>
              <p:cNvPr id="10292" name="Line 124"/>
              <p:cNvSpPr>
                <a:spLocks noChangeShapeType="1"/>
              </p:cNvSpPr>
              <p:nvPr/>
            </p:nvSpPr>
            <p:spPr bwMode="auto">
              <a:xfrm flipH="1">
                <a:off x="4740" y="1277"/>
                <a:ext cx="3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3" name="Rectangle 125"/>
              <p:cNvSpPr>
                <a:spLocks noChangeArrowheads="1"/>
              </p:cNvSpPr>
              <p:nvPr/>
            </p:nvSpPr>
            <p:spPr bwMode="auto">
              <a:xfrm>
                <a:off x="4491" y="1526"/>
                <a:ext cx="250" cy="2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pPr algn="ctr"/>
                <a:r>
                  <a:rPr lang="en-US" i="1">
                    <a:latin typeface="Times New Roman" pitchFamily="18" charset="0"/>
                  </a:rPr>
                  <a:t>R</a:t>
                </a:r>
                <a:r>
                  <a:rPr lang="en-US" i="1" baseline="-25000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10294" name="Line 126"/>
              <p:cNvSpPr>
                <a:spLocks noChangeShapeType="1"/>
              </p:cNvSpPr>
              <p:nvPr/>
            </p:nvSpPr>
            <p:spPr bwMode="auto">
              <a:xfrm flipV="1">
                <a:off x="4785" y="1888"/>
                <a:ext cx="0" cy="5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5" name="Rectangle 128"/>
              <p:cNvSpPr>
                <a:spLocks noChangeArrowheads="1"/>
              </p:cNvSpPr>
              <p:nvPr/>
            </p:nvSpPr>
            <p:spPr bwMode="auto">
              <a:xfrm>
                <a:off x="5329" y="1162"/>
                <a:ext cx="250" cy="2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pPr algn="ctr"/>
                <a:r>
                  <a:rPr lang="en-US" i="1">
                    <a:latin typeface="Times New Roman" pitchFamily="18" charset="0"/>
                  </a:rPr>
                  <a:t>+</a:t>
                </a:r>
                <a:endParaRPr lang="en-US" i="1" baseline="-25000">
                  <a:latin typeface="Times New Roman" pitchFamily="18" charset="0"/>
                </a:endParaRPr>
              </a:p>
            </p:txBody>
          </p:sp>
        </p:grpSp>
        <p:sp>
          <p:nvSpPr>
            <p:cNvPr id="10273" name="Line 133"/>
            <p:cNvSpPr>
              <a:spLocks noChangeShapeType="1"/>
            </p:cNvSpPr>
            <p:nvPr/>
          </p:nvSpPr>
          <p:spPr bwMode="auto">
            <a:xfrm flipV="1">
              <a:off x="2041" y="1842"/>
              <a:ext cx="0" cy="5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lg"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4" name="Rectangle 134"/>
            <p:cNvSpPr>
              <a:spLocks noChangeArrowheads="1"/>
            </p:cNvSpPr>
            <p:nvPr/>
          </p:nvSpPr>
          <p:spPr bwMode="auto">
            <a:xfrm>
              <a:off x="2018" y="2251"/>
              <a:ext cx="250" cy="1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+</a:t>
              </a:r>
              <a:endParaRPr lang="en-US" i="1" baseline="-25000">
                <a:latin typeface="Times New Roman" pitchFamily="18" charset="0"/>
              </a:endParaRPr>
            </a:p>
          </p:txBody>
        </p:sp>
        <p:sp>
          <p:nvSpPr>
            <p:cNvPr id="10275" name="Rectangle 135"/>
            <p:cNvSpPr>
              <a:spLocks noChangeArrowheads="1"/>
            </p:cNvSpPr>
            <p:nvPr/>
          </p:nvSpPr>
          <p:spPr bwMode="auto">
            <a:xfrm>
              <a:off x="2018" y="1820"/>
              <a:ext cx="250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i="1">
                  <a:latin typeface="Times New Roman" pitchFamily="18" charset="0"/>
                </a:rPr>
                <a:t>-</a:t>
              </a:r>
              <a:endParaRPr lang="en-US" i="1" baseline="-2500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569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6425" cy="1139825"/>
          </a:xfrm>
        </p:spPr>
        <p:txBody>
          <a:bodyPr/>
          <a:lstStyle/>
          <a:p>
            <a:pPr algn="l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Back </a:t>
            </a:r>
            <a:r>
              <a:rPr lang="en-US" dirty="0" err="1" smtClean="0"/>
              <a:t>emf</a:t>
            </a:r>
            <a:endParaRPr lang="en-US" dirty="0" smtClean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2237" y="1268760"/>
            <a:ext cx="9021763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marL="342900" indent="-339725" eaLnBrk="0" hangingPunct="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1pPr>
            <a:lvl2pPr eaLnBrk="0" hangingPunct="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2pPr>
            <a:lvl3pPr eaLnBrk="0" hangingPunct="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3pPr>
            <a:lvl4pPr eaLnBrk="0" hangingPunct="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4pPr>
            <a:lvl5pPr eaLnBrk="0" hangingPunct="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3200" dirty="0">
                <a:solidFill>
                  <a:schemeClr val="tx1"/>
                </a:solidFill>
              </a:rPr>
              <a:t>The induced </a:t>
            </a:r>
            <a:r>
              <a:rPr lang="en-US" sz="3200" dirty="0" err="1">
                <a:solidFill>
                  <a:schemeClr val="tx1"/>
                </a:solidFill>
              </a:rPr>
              <a:t>emf</a:t>
            </a:r>
            <a:r>
              <a:rPr lang="en-US" sz="3200" dirty="0">
                <a:solidFill>
                  <a:schemeClr val="tx1"/>
                </a:solidFill>
              </a:rPr>
              <a:t> in the rotating armature conductors always acts in the opposite direction of the supply voltage . </a:t>
            </a:r>
          </a:p>
          <a:p>
            <a:pPr eaLnBrk="1" hangingPunct="1">
              <a:buClrTx/>
              <a:buFontTx/>
              <a:buNone/>
            </a:pPr>
            <a:r>
              <a:rPr lang="en-US" sz="3200" dirty="0">
                <a:solidFill>
                  <a:schemeClr val="tx1"/>
                </a:solidFill>
              </a:rPr>
              <a:t>According to the Lenz’s law, the direction of the induced </a:t>
            </a:r>
            <a:r>
              <a:rPr lang="en-US" sz="3200" dirty="0" err="1">
                <a:solidFill>
                  <a:schemeClr val="tx1"/>
                </a:solidFill>
              </a:rPr>
              <a:t>emf</a:t>
            </a:r>
            <a:r>
              <a:rPr lang="en-US" sz="3200" dirty="0">
                <a:solidFill>
                  <a:schemeClr val="tx1"/>
                </a:solidFill>
              </a:rPr>
              <a:t> is always so as to oppose the cause producing it . </a:t>
            </a:r>
          </a:p>
          <a:p>
            <a:pPr eaLnBrk="1" hangingPunct="1">
              <a:buClrTx/>
              <a:buFontTx/>
              <a:buNone/>
            </a:pPr>
            <a:r>
              <a:rPr lang="en-US" sz="3200" dirty="0">
                <a:solidFill>
                  <a:schemeClr val="tx1"/>
                </a:solidFill>
              </a:rPr>
              <a:t>In a DC motor , the supply voltage is the cause and hence this induced </a:t>
            </a:r>
            <a:r>
              <a:rPr lang="en-US" sz="3200" dirty="0" err="1">
                <a:solidFill>
                  <a:schemeClr val="tx1"/>
                </a:solidFill>
              </a:rPr>
              <a:t>emf</a:t>
            </a:r>
            <a:r>
              <a:rPr lang="en-US" sz="3200" dirty="0">
                <a:solidFill>
                  <a:schemeClr val="tx1"/>
                </a:solidFill>
              </a:rPr>
              <a:t> opposes the supply voltage. </a:t>
            </a:r>
          </a:p>
        </p:txBody>
      </p:sp>
    </p:spTree>
    <p:extLst>
      <p:ext uri="{BB962C8B-B14F-4D97-AF65-F5344CB8AC3E}">
        <p14:creationId xmlns:p14="http://schemas.microsoft.com/office/powerpoint/2010/main" val="1690287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US" sz="2400" b="1" u="sng" dirty="0" smtClean="0">
                <a:solidFill>
                  <a:srgbClr val="009900"/>
                </a:solidFill>
                <a:latin typeface="Times New Roman" pitchFamily="18" charset="0"/>
              </a:rPr>
              <a:t>Generated </a:t>
            </a:r>
            <a:r>
              <a:rPr lang="en-US" sz="2400" b="1" i="1" u="sng" dirty="0" err="1" smtClean="0">
                <a:solidFill>
                  <a:srgbClr val="009900"/>
                </a:solidFill>
                <a:latin typeface="Times New Roman" pitchFamily="18" charset="0"/>
              </a:rPr>
              <a:t>emf</a:t>
            </a:r>
            <a:r>
              <a:rPr lang="en-US" sz="2400" b="1" u="sng" dirty="0" smtClean="0">
                <a:solidFill>
                  <a:srgbClr val="009900"/>
                </a:solidFill>
                <a:latin typeface="Times New Roman" pitchFamily="18" charset="0"/>
              </a:rPr>
              <a:t> and Electromagnetic Torque</a:t>
            </a:r>
            <a:r>
              <a:rPr lang="en-US" sz="2400" dirty="0" smtClean="0"/>
              <a:t> </a:t>
            </a:r>
          </a:p>
        </p:txBody>
      </p:sp>
      <p:graphicFrame>
        <p:nvGraphicFramePr>
          <p:cNvPr id="5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843213" y="1233488"/>
          <a:ext cx="19685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" name="Equation" r:id="rId3" imgW="1968500" imgH="901700" progId="Equation.3">
                  <p:embed/>
                </p:oleObj>
              </mc:Choice>
              <mc:Fallback>
                <p:oleObj name="Equation" r:id="rId3" imgW="1968500" imgH="901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1233488"/>
                        <a:ext cx="1968500" cy="901700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13"/>
          <p:cNvGraphicFramePr>
            <a:graphicFrameLocks noChangeAspect="1"/>
          </p:cNvGraphicFramePr>
          <p:nvPr/>
        </p:nvGraphicFramePr>
        <p:xfrm>
          <a:off x="2808288" y="3213100"/>
          <a:ext cx="1993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Equation" r:id="rId5" imgW="1993900" imgH="431800" progId="Equation.3">
                  <p:embed/>
                </p:oleObj>
              </mc:Choice>
              <mc:Fallback>
                <p:oleObj name="Equation" r:id="rId5" imgW="19939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8" y="3213100"/>
                        <a:ext cx="1993900" cy="431800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15"/>
          <p:cNvGraphicFramePr>
            <a:graphicFrameLocks noChangeAspect="1"/>
          </p:cNvGraphicFramePr>
          <p:nvPr/>
        </p:nvGraphicFramePr>
        <p:xfrm>
          <a:off x="2808288" y="5013325"/>
          <a:ext cx="17653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Equation" r:id="rId7" imgW="1765300" imgH="431800" progId="Equation.3">
                  <p:embed/>
                </p:oleObj>
              </mc:Choice>
              <mc:Fallback>
                <p:oleObj name="Equation" r:id="rId7" imgW="17653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8" y="5013325"/>
                        <a:ext cx="1765300" cy="431800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17"/>
          <p:cNvGraphicFramePr>
            <a:graphicFrameLocks noChangeAspect="1"/>
          </p:cNvGraphicFramePr>
          <p:nvPr/>
        </p:nvGraphicFramePr>
        <p:xfrm>
          <a:off x="2808288" y="5734050"/>
          <a:ext cx="27971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Equation" r:id="rId9" imgW="2641600" imgH="431800" progId="Equation.3">
                  <p:embed/>
                </p:oleObj>
              </mc:Choice>
              <mc:Fallback>
                <p:oleObj name="Equation" r:id="rId9" imgW="26416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8" y="5734050"/>
                        <a:ext cx="2797175" cy="457200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19"/>
          <p:cNvSpPr>
            <a:spLocks noChangeArrowheads="1"/>
          </p:cNvSpPr>
          <p:nvPr/>
        </p:nvSpPr>
        <p:spPr bwMode="auto">
          <a:xfrm>
            <a:off x="431800" y="2565400"/>
            <a:ext cx="828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Times New Roman" pitchFamily="18" charset="0"/>
              </a:rPr>
              <a:t>Voltage generated in the armature circuit due the flux of the stator field current</a:t>
            </a:r>
          </a:p>
        </p:txBody>
      </p:sp>
      <p:sp>
        <p:nvSpPr>
          <p:cNvPr id="10" name="Rectangle 120"/>
          <p:cNvSpPr>
            <a:spLocks noChangeArrowheads="1"/>
          </p:cNvSpPr>
          <p:nvPr/>
        </p:nvSpPr>
        <p:spPr bwMode="auto">
          <a:xfrm>
            <a:off x="431800" y="4473575"/>
            <a:ext cx="30241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Times New Roman" pitchFamily="18" charset="0"/>
              </a:rPr>
              <a:t>Electromagnetic torque</a:t>
            </a:r>
          </a:p>
        </p:txBody>
      </p:sp>
      <p:sp>
        <p:nvSpPr>
          <p:cNvPr id="11" name="Rectangle 121"/>
          <p:cNvSpPr>
            <a:spLocks noChangeArrowheads="1"/>
          </p:cNvSpPr>
          <p:nvPr/>
        </p:nvSpPr>
        <p:spPr bwMode="auto">
          <a:xfrm>
            <a:off x="2700338" y="3716338"/>
            <a:ext cx="2555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K</a:t>
            </a:r>
            <a:r>
              <a:rPr lang="en-US" sz="2000" i="1" baseline="-25000">
                <a:latin typeface="Times New Roman" pitchFamily="18" charset="0"/>
              </a:rPr>
              <a:t>a</a:t>
            </a:r>
            <a:r>
              <a:rPr lang="en-US" sz="2000">
                <a:latin typeface="Times New Roman" pitchFamily="18" charset="0"/>
              </a:rPr>
              <a:t>: design constant</a:t>
            </a:r>
          </a:p>
        </p:txBody>
      </p:sp>
      <p:sp>
        <p:nvSpPr>
          <p:cNvPr id="12" name="Rectangle 122"/>
          <p:cNvSpPr>
            <a:spLocks noChangeArrowheads="1"/>
          </p:cNvSpPr>
          <p:nvPr/>
        </p:nvSpPr>
        <p:spPr bwMode="auto">
          <a:xfrm>
            <a:off x="4932363" y="1268413"/>
            <a:ext cx="22685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Times New Roman" pitchFamily="18" charset="0"/>
              </a:rPr>
              <a:t>Motor: </a:t>
            </a:r>
            <a:r>
              <a:rPr lang="en-US" sz="2000" i="1">
                <a:latin typeface="Times New Roman" pitchFamily="18" charset="0"/>
              </a:rPr>
              <a:t>V</a:t>
            </a:r>
            <a:r>
              <a:rPr lang="en-US" sz="2000" i="1" baseline="-25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</a:rPr>
              <a:t>&gt; </a:t>
            </a:r>
            <a:r>
              <a:rPr lang="en-US" sz="2000" i="1">
                <a:latin typeface="Times New Roman" pitchFamily="18" charset="0"/>
              </a:rPr>
              <a:t>E</a:t>
            </a:r>
            <a:r>
              <a:rPr lang="en-US" sz="2000" i="1" baseline="-25000">
                <a:latin typeface="Times New Roman" pitchFamily="18" charset="0"/>
              </a:rPr>
              <a:t>a</a:t>
            </a:r>
          </a:p>
          <a:p>
            <a:r>
              <a:rPr lang="en-US" sz="2000">
                <a:latin typeface="Times New Roman" pitchFamily="18" charset="0"/>
              </a:rPr>
              <a:t>Generator: </a:t>
            </a:r>
            <a:r>
              <a:rPr lang="en-US" sz="2000" i="1">
                <a:latin typeface="Times New Roman" pitchFamily="18" charset="0"/>
              </a:rPr>
              <a:t>V</a:t>
            </a:r>
            <a:r>
              <a:rPr lang="en-US" sz="2000" i="1" baseline="-25000">
                <a:latin typeface="Times New Roman" pitchFamily="18" charset="0"/>
              </a:rPr>
              <a:t>t</a:t>
            </a:r>
            <a:r>
              <a:rPr lang="en-US" sz="2000">
                <a:latin typeface="Times New Roman" pitchFamily="18" charset="0"/>
              </a:rPr>
              <a:t> &gt; </a:t>
            </a:r>
            <a:r>
              <a:rPr lang="en-US" sz="2000" i="1">
                <a:latin typeface="Times New Roman" pitchFamily="18" charset="0"/>
              </a:rPr>
              <a:t>E</a:t>
            </a:r>
            <a:r>
              <a:rPr lang="en-US" sz="2000" i="1" baseline="-25000">
                <a:latin typeface="Times New Roman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713738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6425" cy="1139825"/>
          </a:xfrm>
        </p:spPr>
        <p:txBody>
          <a:bodyPr/>
          <a:lstStyle/>
          <a:p>
            <a:pPr algn="l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800" dirty="0" smtClean="0">
                <a:solidFill>
                  <a:schemeClr val="tx1"/>
                </a:solidFill>
              </a:rPr>
              <a:t>Torque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67544" y="1268760"/>
            <a:ext cx="8229600" cy="43894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273050" indent="-271463">
              <a:spcBef>
                <a:spcPts val="525"/>
              </a:spcBef>
              <a:spcAft>
                <a:spcPts val="1425"/>
              </a:spcAft>
              <a:buClrTx/>
              <a:buSzPct val="95000"/>
              <a:buFontTx/>
              <a:buNone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  <a:defRPr/>
            </a:pPr>
            <a:r>
              <a:rPr lang="en-US" sz="3200" dirty="0">
                <a:latin typeface="Constantia" pitchFamily="16" charset="0"/>
                <a:ea typeface="Microsoft YaHei" charset="0"/>
              </a:rPr>
              <a:t>The turning or twisting force about an axis is called torque .</a:t>
            </a:r>
            <a:endParaRPr lang="en-US" sz="3200" dirty="0">
              <a:latin typeface="Constantia" pitchFamily="16" charset="0"/>
              <a:cs typeface="Lucida Sans Unicode" charset="0"/>
            </a:endParaRPr>
          </a:p>
          <a:p>
            <a:pPr marL="271463" indent="-269875">
              <a:spcBef>
                <a:spcPts val="525"/>
              </a:spcBef>
              <a:spcAft>
                <a:spcPts val="1425"/>
              </a:spcAft>
              <a:buClr>
                <a:srgbClr val="0BD0D9"/>
              </a:buClr>
              <a:buSzPct val="95000"/>
              <a:buFont typeface="Times New Roman" pitchFamily="16" charset="0"/>
              <a:buBlip>
                <a:blip r:embed="rId2"/>
              </a:buBlip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  <a:defRPr/>
            </a:pPr>
            <a:r>
              <a:rPr lang="en-US" sz="3200" dirty="0">
                <a:latin typeface="Constantia" pitchFamily="16" charset="0"/>
                <a:ea typeface="Microsoft YaHei" charset="0"/>
              </a:rPr>
              <a:t>P =  T *</a:t>
            </a:r>
            <a:r>
              <a:rPr lang="en-US" sz="3200" dirty="0">
                <a:latin typeface="Times New Roman" pitchFamily="16" charset="0"/>
                <a:ea typeface="Microsoft YaHei" charset="0"/>
              </a:rPr>
              <a:t> 2 </a:t>
            </a:r>
            <a:r>
              <a:rPr lang="en-US" sz="3200" dirty="0" err="1">
                <a:latin typeface="Times New Roman" pitchFamily="16" charset="0"/>
                <a:ea typeface="Microsoft YaHei" charset="0"/>
              </a:rPr>
              <a:t>π</a:t>
            </a:r>
            <a:r>
              <a:rPr lang="en-US" sz="3200" dirty="0" err="1">
                <a:latin typeface="Constantia" pitchFamily="16" charset="0"/>
                <a:ea typeface="Microsoft YaHei" charset="0"/>
              </a:rPr>
              <a:t>N</a:t>
            </a:r>
            <a:r>
              <a:rPr lang="en-US" sz="3200" dirty="0">
                <a:latin typeface="Constantia" pitchFamily="16" charset="0"/>
                <a:ea typeface="Microsoft YaHei" charset="0"/>
              </a:rPr>
              <a:t>/ 60 </a:t>
            </a:r>
          </a:p>
          <a:p>
            <a:pPr marL="271463" indent="-269875">
              <a:spcBef>
                <a:spcPts val="525"/>
              </a:spcBef>
              <a:spcAft>
                <a:spcPts val="1425"/>
              </a:spcAft>
              <a:buClr>
                <a:srgbClr val="0BD0D9"/>
              </a:buClr>
              <a:buSzPct val="95000"/>
              <a:buFont typeface="Times New Roman" pitchFamily="16" charset="0"/>
              <a:buBlip>
                <a:blip r:embed="rId2"/>
              </a:buBlip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  <a:defRPr/>
            </a:pPr>
            <a:r>
              <a:rPr lang="en-US" sz="3200" dirty="0" err="1">
                <a:latin typeface="Constantia" pitchFamily="16" charset="0"/>
                <a:ea typeface="Microsoft YaHei" charset="0"/>
              </a:rPr>
              <a:t>Eb</a:t>
            </a:r>
            <a:r>
              <a:rPr lang="en-US" sz="3200" dirty="0">
                <a:latin typeface="Constantia" pitchFamily="16" charset="0"/>
                <a:ea typeface="Microsoft YaHei" charset="0"/>
              </a:rPr>
              <a:t> </a:t>
            </a:r>
            <a:r>
              <a:rPr lang="en-US" sz="3200" dirty="0" err="1">
                <a:latin typeface="Constantia" pitchFamily="16" charset="0"/>
                <a:ea typeface="Microsoft YaHei" charset="0"/>
              </a:rPr>
              <a:t>Ia</a:t>
            </a:r>
            <a:r>
              <a:rPr lang="en-US" sz="3200" dirty="0">
                <a:latin typeface="Constantia" pitchFamily="16" charset="0"/>
                <a:ea typeface="Microsoft YaHei" charset="0"/>
              </a:rPr>
              <a:t> = Ta *</a:t>
            </a:r>
            <a:r>
              <a:rPr lang="en-US" sz="3200" dirty="0">
                <a:latin typeface="Arial" charset="0"/>
                <a:ea typeface="Microsoft YaHei" charset="0"/>
              </a:rPr>
              <a:t> 2 </a:t>
            </a:r>
            <a:r>
              <a:rPr lang="en-US" sz="3200" dirty="0" err="1">
                <a:latin typeface="Arial" charset="0"/>
                <a:ea typeface="Microsoft YaHei" charset="0"/>
              </a:rPr>
              <a:t>π</a:t>
            </a:r>
            <a:r>
              <a:rPr lang="en-US" sz="3200" dirty="0" err="1">
                <a:latin typeface="Constantia" pitchFamily="16" charset="0"/>
                <a:ea typeface="Microsoft YaHei" charset="0"/>
              </a:rPr>
              <a:t>N</a:t>
            </a:r>
            <a:r>
              <a:rPr lang="en-US" sz="3200" dirty="0">
                <a:latin typeface="Constantia" pitchFamily="16" charset="0"/>
                <a:ea typeface="Microsoft YaHei" charset="0"/>
              </a:rPr>
              <a:t>/ 60 </a:t>
            </a:r>
          </a:p>
          <a:p>
            <a:pPr marL="271463" indent="-269875">
              <a:spcBef>
                <a:spcPts val="525"/>
              </a:spcBef>
              <a:spcAft>
                <a:spcPts val="1425"/>
              </a:spcAft>
              <a:buClr>
                <a:srgbClr val="0BD0D9"/>
              </a:buClr>
              <a:buSzPct val="95000"/>
              <a:buFont typeface="Times New Roman" pitchFamily="16" charset="0"/>
              <a:buBlip>
                <a:blip r:embed="rId2"/>
              </a:buBlip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  <a:defRPr/>
            </a:pPr>
            <a:r>
              <a:rPr lang="en-US" sz="3200" dirty="0">
                <a:latin typeface="Constantia" pitchFamily="16" charset="0"/>
                <a:ea typeface="Microsoft YaHei" charset="0"/>
              </a:rPr>
              <a:t>T  ∞ φ I a</a:t>
            </a:r>
          </a:p>
          <a:p>
            <a:pPr marL="271463" indent="-269875">
              <a:spcBef>
                <a:spcPts val="525"/>
              </a:spcBef>
              <a:spcAft>
                <a:spcPts val="1425"/>
              </a:spcAft>
              <a:buClr>
                <a:srgbClr val="0BD0D9"/>
              </a:buClr>
              <a:buSzPct val="95000"/>
              <a:buFont typeface="Times New Roman" pitchFamily="16" charset="0"/>
              <a:buBlip>
                <a:blip r:embed="rId2"/>
              </a:buBlip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  <a:defRPr/>
            </a:pPr>
            <a:r>
              <a:rPr lang="en-US" sz="3200" dirty="0">
                <a:latin typeface="Constantia" pitchFamily="16" charset="0"/>
                <a:ea typeface="Microsoft YaHei" charset="0"/>
              </a:rPr>
              <a:t> Ta  ∞ I2a</a:t>
            </a:r>
          </a:p>
          <a:p>
            <a:pPr marL="273050" indent="-271463">
              <a:spcBef>
                <a:spcPts val="525"/>
              </a:spcBef>
              <a:spcAft>
                <a:spcPts val="1425"/>
              </a:spcAft>
              <a:buClrTx/>
              <a:buFontTx/>
              <a:buNone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  <a:defRPr/>
            </a:pPr>
            <a:endParaRPr lang="en-US" sz="3200" dirty="0">
              <a:latin typeface="Constantia" pitchFamily="16" charset="0"/>
              <a:cs typeface="Lucida Sans Unicode" charset="0"/>
            </a:endParaRPr>
          </a:p>
          <a:p>
            <a:pPr marL="273050" indent="-271463">
              <a:spcBef>
                <a:spcPts val="525"/>
              </a:spcBef>
              <a:spcAft>
                <a:spcPts val="1425"/>
              </a:spcAft>
              <a:buClrTx/>
              <a:buFontTx/>
              <a:buNone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  <a:defRPr/>
            </a:pPr>
            <a:endParaRPr lang="en-US" sz="3200" dirty="0">
              <a:latin typeface="Constantia" pitchFamily="16" charset="0"/>
              <a:cs typeface="Lucida Sans Unicode" charset="0"/>
            </a:endParaRPr>
          </a:p>
          <a:p>
            <a:pPr marL="273050" indent="-271463">
              <a:spcBef>
                <a:spcPts val="525"/>
              </a:spcBef>
              <a:spcAft>
                <a:spcPts val="1425"/>
              </a:spcAft>
              <a:buClrTx/>
              <a:buFontTx/>
              <a:buNone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  <a:defRPr/>
            </a:pPr>
            <a:endParaRPr lang="en-US" sz="3200" dirty="0">
              <a:latin typeface="Constantia" pitchFamily="16" charset="0"/>
              <a:cs typeface="Lucida Sans Unicode" charset="0"/>
            </a:endParaRPr>
          </a:p>
          <a:p>
            <a:pPr marL="273050" indent="-271463">
              <a:spcBef>
                <a:spcPts val="525"/>
              </a:spcBef>
              <a:spcAft>
                <a:spcPts val="1425"/>
              </a:spcAft>
              <a:buClrTx/>
              <a:buFontTx/>
              <a:buNone/>
              <a:tabLst>
                <a:tab pos="273050" algn="l"/>
                <a:tab pos="730250" algn="l"/>
                <a:tab pos="1187450" algn="l"/>
                <a:tab pos="1644650" algn="l"/>
                <a:tab pos="2101850" algn="l"/>
                <a:tab pos="2559050" algn="l"/>
                <a:tab pos="3016250" algn="l"/>
                <a:tab pos="3473450" algn="l"/>
                <a:tab pos="3930650" algn="l"/>
                <a:tab pos="4387850" algn="l"/>
                <a:tab pos="4845050" algn="l"/>
                <a:tab pos="5302250" algn="l"/>
                <a:tab pos="5759450" algn="l"/>
                <a:tab pos="6216650" algn="l"/>
                <a:tab pos="6673850" algn="l"/>
                <a:tab pos="7131050" algn="l"/>
                <a:tab pos="7588250" algn="l"/>
                <a:tab pos="8045450" algn="l"/>
                <a:tab pos="8502650" algn="l"/>
                <a:tab pos="8959850" algn="l"/>
                <a:tab pos="9417050" algn="l"/>
              </a:tabLst>
              <a:defRPr/>
            </a:pPr>
            <a:endParaRPr lang="en-US" sz="3200" dirty="0">
              <a:latin typeface="Constantia" pitchFamily="16" charset="0"/>
              <a:cs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00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31007" y="0"/>
            <a:ext cx="8399462" cy="454025"/>
          </a:xfrm>
        </p:spPr>
        <p:txBody>
          <a:bodyPr/>
          <a:lstStyle/>
          <a:p>
            <a:pPr eaLnBrk="1" hangingPunct="1"/>
            <a:r>
              <a:rPr lang="en-US" sz="2200" b="1" u="sng" dirty="0" smtClean="0">
                <a:solidFill>
                  <a:srgbClr val="009900"/>
                </a:solidFill>
                <a:latin typeface="Times New Roman" pitchFamily="18" charset="0"/>
              </a:rPr>
              <a:t>Comparison between the Shunt and Series Connected DC Machines</a:t>
            </a:r>
            <a:r>
              <a:rPr lang="en-US" sz="2400" dirty="0" smtClean="0"/>
              <a:t> </a:t>
            </a:r>
          </a:p>
        </p:txBody>
      </p:sp>
      <p:pic>
        <p:nvPicPr>
          <p:cNvPr id="5" name="Picture 6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7744" y="454025"/>
            <a:ext cx="4752975" cy="6403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436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551657" y="188640"/>
            <a:ext cx="8399462" cy="454025"/>
          </a:xfrm>
        </p:spPr>
        <p:txBody>
          <a:bodyPr/>
          <a:lstStyle/>
          <a:p>
            <a:pPr eaLnBrk="1" hangingPunct="1"/>
            <a:r>
              <a:rPr lang="en-US" sz="2200" b="1" u="sng" dirty="0" smtClean="0">
                <a:solidFill>
                  <a:srgbClr val="009900"/>
                </a:solidFill>
                <a:latin typeface="Times New Roman" pitchFamily="18" charset="0"/>
              </a:rPr>
              <a:t>Types of DC Machines</a:t>
            </a:r>
            <a:endParaRPr lang="en-US" sz="2400" dirty="0" smtClean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39552" y="620689"/>
            <a:ext cx="8292505" cy="5613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itchFamily="18" charset="0"/>
              </a:rPr>
              <a:t>Both the armature and field circuits carry direct current in the case of a DC machine.</a:t>
            </a:r>
          </a:p>
          <a:p>
            <a:endParaRPr lang="en-US" sz="2200" dirty="0">
              <a:latin typeface="Times New Roman" pitchFamily="18" charset="0"/>
            </a:endParaRPr>
          </a:p>
          <a:p>
            <a:r>
              <a:rPr lang="en-US" sz="2400" b="1" u="sng" dirty="0">
                <a:latin typeface="Times New Roman" pitchFamily="18" charset="0"/>
              </a:rPr>
              <a:t>Types</a:t>
            </a:r>
            <a:r>
              <a:rPr lang="en-US" sz="2400" b="1" dirty="0">
                <a:latin typeface="Times New Roman" pitchFamily="18" charset="0"/>
              </a:rPr>
              <a:t>:</a:t>
            </a:r>
          </a:p>
          <a:p>
            <a:endParaRPr lang="en-US" sz="1200" b="1" dirty="0">
              <a:latin typeface="Times New Roman" pitchFamily="18" charset="0"/>
            </a:endParaRPr>
          </a:p>
          <a:p>
            <a:r>
              <a:rPr lang="en-US" sz="2200" dirty="0">
                <a:solidFill>
                  <a:srgbClr val="009900"/>
                </a:solidFill>
                <a:latin typeface="Times New Roman" pitchFamily="18" charset="0"/>
              </a:rPr>
              <a:t>Self-excited DC machine</a:t>
            </a:r>
            <a:r>
              <a:rPr lang="en-US" sz="2200" dirty="0">
                <a:latin typeface="Times New Roman" pitchFamily="18" charset="0"/>
              </a:rPr>
              <a:t>:  when a machine supplies its own excitation of the field windings. In this machine, residual magnetism must be present in the ferromagnetic circuit of the machine in order to start the self-excitation process.</a:t>
            </a:r>
          </a:p>
          <a:p>
            <a:endParaRPr lang="en-US" sz="800" dirty="0">
              <a:latin typeface="Times New Roman" pitchFamily="18" charset="0"/>
            </a:endParaRPr>
          </a:p>
          <a:p>
            <a:r>
              <a:rPr lang="en-US" sz="2200" dirty="0">
                <a:solidFill>
                  <a:srgbClr val="009900"/>
                </a:solidFill>
                <a:latin typeface="Times New Roman" pitchFamily="18" charset="0"/>
              </a:rPr>
              <a:t>Separately-excited DC machine</a:t>
            </a:r>
            <a:r>
              <a:rPr lang="en-US" sz="2200" dirty="0">
                <a:latin typeface="Times New Roman" pitchFamily="18" charset="0"/>
              </a:rPr>
              <a:t>:  The field windings may be separately excited from an eternal DC source. </a:t>
            </a:r>
          </a:p>
          <a:p>
            <a:endParaRPr lang="en-US" sz="800" dirty="0">
              <a:latin typeface="Times New Roman" pitchFamily="18" charset="0"/>
            </a:endParaRPr>
          </a:p>
          <a:p>
            <a:r>
              <a:rPr lang="en-US" sz="2200" dirty="0">
                <a:solidFill>
                  <a:srgbClr val="009900"/>
                </a:solidFill>
                <a:latin typeface="Times New Roman" pitchFamily="18" charset="0"/>
              </a:rPr>
              <a:t>Shunt Machine</a:t>
            </a:r>
            <a:r>
              <a:rPr lang="en-US" sz="2200" dirty="0">
                <a:latin typeface="Times New Roman" pitchFamily="18" charset="0"/>
              </a:rPr>
              <a:t>: armature and field circuits are connected in parallel. Shunt generator can be separately-excited or self-excited.</a:t>
            </a:r>
          </a:p>
          <a:p>
            <a:endParaRPr lang="en-US" sz="800" dirty="0">
              <a:latin typeface="Times New Roman" pitchFamily="18" charset="0"/>
            </a:endParaRPr>
          </a:p>
          <a:p>
            <a:r>
              <a:rPr lang="en-US" sz="2200" dirty="0">
                <a:solidFill>
                  <a:srgbClr val="009900"/>
                </a:solidFill>
                <a:latin typeface="Times New Roman" pitchFamily="18" charset="0"/>
              </a:rPr>
              <a:t>Series Machine</a:t>
            </a:r>
            <a:r>
              <a:rPr lang="en-US" sz="2200" dirty="0">
                <a:latin typeface="Times New Roman" pitchFamily="18" charset="0"/>
              </a:rPr>
              <a:t>: armature and field circuits are connected in series.</a:t>
            </a:r>
          </a:p>
          <a:p>
            <a:endParaRPr lang="en-US" sz="2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22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U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apsules">
  <a:themeElements>
    <a:clrScheme name="Capsules 2">
      <a:dk1>
        <a:srgbClr val="000000"/>
      </a:dk1>
      <a:lt1>
        <a:srgbClr val="FFFFFF"/>
      </a:lt1>
      <a:dk2>
        <a:srgbClr val="000000"/>
      </a:dk2>
      <a:lt2>
        <a:srgbClr val="808000"/>
      </a:lt2>
      <a:accent1>
        <a:srgbClr val="FFCC99"/>
      </a:accent1>
      <a:accent2>
        <a:srgbClr val="99CC00"/>
      </a:accent2>
      <a:accent3>
        <a:srgbClr val="FFFFFF"/>
      </a:accent3>
      <a:accent4>
        <a:srgbClr val="000000"/>
      </a:accent4>
      <a:accent5>
        <a:srgbClr val="FFE2CA"/>
      </a:accent5>
      <a:accent6>
        <a:srgbClr val="8AB900"/>
      </a:accent6>
      <a:hlink>
        <a:srgbClr val="336600"/>
      </a:hlink>
      <a:folHlink>
        <a:srgbClr val="FFCC00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UK</Template>
  <TotalTime>623</TotalTime>
  <Words>1150</Words>
  <Application>Microsoft Office PowerPoint</Application>
  <PresentationFormat>On-screen Show (4:3)</PresentationFormat>
  <Paragraphs>180</Paragraphs>
  <Slides>25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UK</vt:lpstr>
      <vt:lpstr>Capsules</vt:lpstr>
      <vt:lpstr>Equation</vt:lpstr>
      <vt:lpstr>PowerPoint Presentation</vt:lpstr>
      <vt:lpstr>PowerPoint Presentation</vt:lpstr>
      <vt:lpstr>DC Motors</vt:lpstr>
      <vt:lpstr>Equivalent Circuit of a DC Machine </vt:lpstr>
      <vt:lpstr>Back emf</vt:lpstr>
      <vt:lpstr>Generated emf and Electromagnetic Torque </vt:lpstr>
      <vt:lpstr>Torque</vt:lpstr>
      <vt:lpstr>Comparison between the Shunt and Series Connected DC Machines </vt:lpstr>
      <vt:lpstr>Types of DC Machines</vt:lpstr>
      <vt:lpstr>Separately-Excited and Self-Excited DC Generators </vt:lpstr>
      <vt:lpstr>PowerPoint Presentation</vt:lpstr>
      <vt:lpstr>PowerPoint Presentation</vt:lpstr>
      <vt:lpstr>PowerPoint Presentation</vt:lpstr>
      <vt:lpstr>PowerPoint Presentation</vt:lpstr>
      <vt:lpstr>Starters for DC motors</vt:lpstr>
      <vt:lpstr>Motor Starter – 3 Point Starter</vt:lpstr>
      <vt:lpstr>PowerPoint Presentation</vt:lpstr>
      <vt:lpstr>Brake Test</vt:lpstr>
      <vt:lpstr>Swinburne Test</vt:lpstr>
      <vt:lpstr>Applications:</vt:lpstr>
      <vt:lpstr>Applications:</vt:lpstr>
      <vt:lpstr>Applications:</vt:lpstr>
      <vt:lpstr>Swinburne Test</vt:lpstr>
      <vt:lpstr>Efficiency of the machine working as a Generator &amp; Motor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Methodology</dc:title>
  <dc:creator>HP</dc:creator>
  <cp:lastModifiedBy>HP</cp:lastModifiedBy>
  <cp:revision>102</cp:revision>
  <dcterms:created xsi:type="dcterms:W3CDTF">2016-07-13T07:26:03Z</dcterms:created>
  <dcterms:modified xsi:type="dcterms:W3CDTF">2016-08-22T03:50:54Z</dcterms:modified>
</cp:coreProperties>
</file>