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37"/>
  </p:notesMasterIdLst>
  <p:handoutMasterIdLst>
    <p:handoutMasterId r:id="rId38"/>
  </p:handoutMasterIdLst>
  <p:sldIdLst>
    <p:sldId id="267" r:id="rId3"/>
    <p:sldId id="365" r:id="rId4"/>
    <p:sldId id="366" r:id="rId5"/>
    <p:sldId id="361" r:id="rId6"/>
    <p:sldId id="277" r:id="rId7"/>
    <p:sldId id="358" r:id="rId8"/>
    <p:sldId id="278" r:id="rId9"/>
    <p:sldId id="279" r:id="rId10"/>
    <p:sldId id="359" r:id="rId11"/>
    <p:sldId id="280" r:id="rId12"/>
    <p:sldId id="281" r:id="rId13"/>
    <p:sldId id="282" r:id="rId14"/>
    <p:sldId id="283" r:id="rId15"/>
    <p:sldId id="284" r:id="rId16"/>
    <p:sldId id="288" r:id="rId17"/>
    <p:sldId id="289" r:id="rId18"/>
    <p:sldId id="290" r:id="rId19"/>
    <p:sldId id="291" r:id="rId20"/>
    <p:sldId id="293" r:id="rId21"/>
    <p:sldId id="390" r:id="rId22"/>
    <p:sldId id="391" r:id="rId23"/>
    <p:sldId id="392" r:id="rId24"/>
    <p:sldId id="393" r:id="rId25"/>
    <p:sldId id="394" r:id="rId26"/>
    <p:sldId id="371" r:id="rId27"/>
    <p:sldId id="373" r:id="rId28"/>
    <p:sldId id="374" r:id="rId29"/>
    <p:sldId id="375" r:id="rId30"/>
    <p:sldId id="370" r:id="rId31"/>
    <p:sldId id="372" r:id="rId32"/>
    <p:sldId id="378" r:id="rId33"/>
    <p:sldId id="381" r:id="rId34"/>
    <p:sldId id="379" r:id="rId35"/>
    <p:sldId id="380"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71" autoAdjust="0"/>
  </p:normalViewPr>
  <p:slideViewPr>
    <p:cSldViewPr>
      <p:cViewPr varScale="1">
        <p:scale>
          <a:sx n="65" d="100"/>
          <a:sy n="65" d="100"/>
        </p:scale>
        <p:origin x="-1452"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F262B3-4633-498D-8D84-1FBA587F0915}" type="datetimeFigureOut">
              <a:rPr lang="en-US" smtClean="0"/>
              <a:pPr/>
              <a:t>3/19/2018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F13942-3D20-444D-8C2A-A1776A601E3D}" type="slidenum">
              <a:rPr lang="en-US" smtClean="0"/>
              <a:pPr/>
              <a:t>‹#›</a:t>
            </a:fld>
            <a:endParaRPr lang="en-US"/>
          </a:p>
        </p:txBody>
      </p:sp>
    </p:spTree>
    <p:extLst>
      <p:ext uri="{BB962C8B-B14F-4D97-AF65-F5344CB8AC3E}">
        <p14:creationId xmlns:p14="http://schemas.microsoft.com/office/powerpoint/2010/main" xmlns="" val="37109239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29C891-1D4C-418B-8B24-E0AF02A47379}" type="datetimeFigureOut">
              <a:rPr lang="en-US" smtClean="0"/>
              <a:pPr/>
              <a:t>3/19/2018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9B46A3-1E38-453B-B9D9-2597358AA29F}" type="slidenum">
              <a:rPr lang="en-US" smtClean="0"/>
              <a:pPr/>
              <a:t>‹#›</a:t>
            </a:fld>
            <a:endParaRPr lang="en-US"/>
          </a:p>
        </p:txBody>
      </p:sp>
    </p:spTree>
    <p:extLst>
      <p:ext uri="{BB962C8B-B14F-4D97-AF65-F5344CB8AC3E}">
        <p14:creationId xmlns:p14="http://schemas.microsoft.com/office/powerpoint/2010/main" xmlns="" val="262354560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endParaRPr lang="en-US" altLang="en-US" smtClean="0"/>
          </a:p>
        </p:txBody>
      </p:sp>
    </p:spTree>
    <p:extLst>
      <p:ext uri="{BB962C8B-B14F-4D97-AF65-F5344CB8AC3E}">
        <p14:creationId xmlns:p14="http://schemas.microsoft.com/office/powerpoint/2010/main" xmlns="" val="37306649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2">
        <a:schemeClr val="bg1"/>
      </p:bgRef>
    </p:bg>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5837238"/>
            <a:ext cx="9144000" cy="1020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420067089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31E436-EC55-437F-9203-5E18D0005CE8}" type="slidenum">
              <a:rPr lang="en-US"/>
              <a:pPr>
                <a:defRPr/>
              </a:pPr>
              <a:t>‹#›</a:t>
            </a:fld>
            <a:endParaRPr lang="en-US"/>
          </a:p>
        </p:txBody>
      </p:sp>
    </p:spTree>
    <p:extLst>
      <p:ext uri="{BB962C8B-B14F-4D97-AF65-F5344CB8AC3E}">
        <p14:creationId xmlns:p14="http://schemas.microsoft.com/office/powerpoint/2010/main" xmlns="" val="1128887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49CE01-51EE-40BD-A8E5-CA8927AF02D8}" type="slidenum">
              <a:rPr lang="en-US"/>
              <a:pPr>
                <a:defRPr/>
              </a:pPr>
              <a:t>‹#›</a:t>
            </a:fld>
            <a:endParaRPr lang="en-US"/>
          </a:p>
        </p:txBody>
      </p:sp>
    </p:spTree>
    <p:extLst>
      <p:ext uri="{BB962C8B-B14F-4D97-AF65-F5344CB8AC3E}">
        <p14:creationId xmlns:p14="http://schemas.microsoft.com/office/powerpoint/2010/main" xmlns="" val="3078251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8921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341438"/>
            <a:ext cx="3924300" cy="467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341438"/>
            <a:ext cx="3924300" cy="467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19812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1981200" cy="476250"/>
          </a:xfrm>
        </p:spPr>
        <p:txBody>
          <a:bodyPr/>
          <a:lstStyle>
            <a:lvl1pPr>
              <a:defRPr/>
            </a:lvl1pPr>
          </a:lstStyle>
          <a:p>
            <a:fld id="{06E135ED-0DFF-4BEA-A01B-5AE824FD5A00}" type="slidenum">
              <a:rPr lang="en-US"/>
              <a:pPr/>
              <a:t>‹#›</a:t>
            </a:fld>
            <a:endParaRPr lang="en-US"/>
          </a:p>
        </p:txBody>
      </p:sp>
    </p:spTree>
    <p:extLst>
      <p:ext uri="{BB962C8B-B14F-4D97-AF65-F5344CB8AC3E}">
        <p14:creationId xmlns:p14="http://schemas.microsoft.com/office/powerpoint/2010/main" xmlns="" val="4189671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8921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66738" y="1341438"/>
            <a:ext cx="8001000" cy="4678362"/>
          </a:xfrm>
        </p:spPr>
        <p:txBody>
          <a:bodyPr/>
          <a:lstStyle/>
          <a:p>
            <a:endParaRPr lang="en-US"/>
          </a:p>
        </p:txBody>
      </p:sp>
      <p:sp>
        <p:nvSpPr>
          <p:cNvPr id="4" name="Date Placeholder 3"/>
          <p:cNvSpPr>
            <a:spLocks noGrp="1"/>
          </p:cNvSpPr>
          <p:nvPr>
            <p:ph type="dt" sz="half" idx="10"/>
          </p:nvPr>
        </p:nvSpPr>
        <p:spPr>
          <a:xfrm>
            <a:off x="609600" y="6245225"/>
            <a:ext cx="19812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1981200" cy="476250"/>
          </a:xfrm>
        </p:spPr>
        <p:txBody>
          <a:bodyPr/>
          <a:lstStyle>
            <a:lvl1pPr>
              <a:defRPr/>
            </a:lvl1pPr>
          </a:lstStyle>
          <a:p>
            <a:fld id="{E2302AFF-12C2-459D-8E9B-C9E002B8D2A1}" type="slidenum">
              <a:rPr lang="en-US"/>
              <a:pPr/>
              <a:t>‹#›</a:t>
            </a:fld>
            <a:endParaRPr lang="en-US"/>
          </a:p>
        </p:txBody>
      </p:sp>
    </p:spTree>
    <p:extLst>
      <p:ext uri="{BB962C8B-B14F-4D97-AF65-F5344CB8AC3E}">
        <p14:creationId xmlns:p14="http://schemas.microsoft.com/office/powerpoint/2010/main" xmlns="" val="160509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kumimoji="1" lang="en-US" altLang="en-US" sz="2400" smtClean="0">
                <a:solidFill>
                  <a:srgbClr val="000000"/>
                </a:solidFill>
                <a:latin typeface="Times New Roman" pitchFamily="18" charset="0"/>
                <a:cs typeface="+mn-cs"/>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kumimoji="1" lang="en-US" altLang="en-US" sz="2400" smtClean="0">
                <a:solidFill>
                  <a:srgbClr val="000000"/>
                </a:solidFill>
                <a:latin typeface="Times New Roman" pitchFamily="18" charset="0"/>
                <a:cs typeface="+mn-cs"/>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solidFill>
                  <a:srgbClr val="000000"/>
                </a:solidFill>
                <a:cs typeface="+mn-cs"/>
              </a:endParaRPr>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solidFill>
                  <a:srgbClr val="000000"/>
                </a:solidFill>
                <a:cs typeface="+mn-cs"/>
              </a:endParaRPr>
            </a:p>
          </p:txBody>
        </p:sp>
      </p:grpSp>
      <p:sp>
        <p:nvSpPr>
          <p:cNvPr id="5128"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513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
        <p:nvSpPr>
          <p:cNvPr id="10" name="Rectangle 9"/>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11" name="Rectangle 10"/>
          <p:cNvSpPr>
            <a:spLocks noGrp="1" noChangeArrowheads="1"/>
          </p:cNvSpPr>
          <p:nvPr>
            <p:ph type="ftr" sz="quarter" idx="11"/>
          </p:nvPr>
        </p:nvSpPr>
        <p:spPr/>
        <p:txBody>
          <a:bodyPr/>
          <a:lstStyle>
            <a:lvl1pPr algn="r">
              <a:defRPr/>
            </a:lvl1pPr>
          </a:lstStyle>
          <a:p>
            <a:pPr>
              <a:defRPr/>
            </a:pPr>
            <a:endParaRPr lang="en-US"/>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pPr>
              <a:defRPr/>
            </a:pPr>
            <a:fld id="{4DED853B-533B-4C11-B3DB-D23FB4401CA9}" type="slidenum">
              <a:rPr lang="en-US"/>
              <a:pPr>
                <a:defRPr/>
              </a:pPr>
              <a:t>‹#›</a:t>
            </a:fld>
            <a:endParaRPr lang="en-US"/>
          </a:p>
        </p:txBody>
      </p:sp>
    </p:spTree>
    <p:extLst>
      <p:ext uri="{BB962C8B-B14F-4D97-AF65-F5344CB8AC3E}">
        <p14:creationId xmlns:p14="http://schemas.microsoft.com/office/powerpoint/2010/main" xmlns="" val="2774847428"/>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CA73024-3964-4E63-8ADD-B20039BBBEA0}" type="slidenum">
              <a:rPr lang="en-US"/>
              <a:pPr>
                <a:defRPr/>
              </a:pPr>
              <a:t>‹#›</a:t>
            </a:fld>
            <a:endParaRPr lang="en-US"/>
          </a:p>
        </p:txBody>
      </p:sp>
    </p:spTree>
    <p:extLst>
      <p:ext uri="{BB962C8B-B14F-4D97-AF65-F5344CB8AC3E}">
        <p14:creationId xmlns:p14="http://schemas.microsoft.com/office/powerpoint/2010/main" xmlns="" val="254545356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3533C75A-7D5C-4D37-AFAA-CC7792258221}" type="slidenum">
              <a:rPr lang="en-US"/>
              <a:pPr>
                <a:defRPr/>
              </a:pPr>
              <a:t>‹#›</a:t>
            </a:fld>
            <a:endParaRPr lang="en-US"/>
          </a:p>
        </p:txBody>
      </p:sp>
    </p:spTree>
    <p:extLst>
      <p:ext uri="{BB962C8B-B14F-4D97-AF65-F5344CB8AC3E}">
        <p14:creationId xmlns:p14="http://schemas.microsoft.com/office/powerpoint/2010/main" xmlns="" val="211314177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A8563648-5E5A-4133-980C-B9219A7B58E0}" type="slidenum">
              <a:rPr lang="en-US"/>
              <a:pPr>
                <a:defRPr/>
              </a:pPr>
              <a:t>‹#›</a:t>
            </a:fld>
            <a:endParaRPr lang="en-US"/>
          </a:p>
        </p:txBody>
      </p:sp>
    </p:spTree>
    <p:extLst>
      <p:ext uri="{BB962C8B-B14F-4D97-AF65-F5344CB8AC3E}">
        <p14:creationId xmlns:p14="http://schemas.microsoft.com/office/powerpoint/2010/main" xmlns="" val="423808796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FAC28B4E-5FBC-412E-B3A4-3ECFCA155A0D}" type="slidenum">
              <a:rPr lang="en-US"/>
              <a:pPr>
                <a:defRPr/>
              </a:pPr>
              <a:t>‹#›</a:t>
            </a:fld>
            <a:endParaRPr lang="en-US"/>
          </a:p>
        </p:txBody>
      </p:sp>
    </p:spTree>
    <p:extLst>
      <p:ext uri="{BB962C8B-B14F-4D97-AF65-F5344CB8AC3E}">
        <p14:creationId xmlns:p14="http://schemas.microsoft.com/office/powerpoint/2010/main" xmlns="" val="293014770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3D6BB313-D79A-4FB5-B8EF-64007DE347E8}" type="slidenum">
              <a:rPr lang="en-US"/>
              <a:pPr>
                <a:defRPr/>
              </a:pPr>
              <a:t>‹#›</a:t>
            </a:fld>
            <a:endParaRPr lang="en-US"/>
          </a:p>
        </p:txBody>
      </p:sp>
    </p:spTree>
    <p:extLst>
      <p:ext uri="{BB962C8B-B14F-4D97-AF65-F5344CB8AC3E}">
        <p14:creationId xmlns:p14="http://schemas.microsoft.com/office/powerpoint/2010/main" xmlns="" val="409315798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11560" y="1600201"/>
            <a:ext cx="8075240" cy="39170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165304"/>
            <a:ext cx="9144000" cy="6926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959327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7F9AB4BB-7B89-40F1-A688-5DDCC90A5762}" type="slidenum">
              <a:rPr lang="en-US"/>
              <a:pPr>
                <a:defRPr/>
              </a:pPr>
              <a:t>‹#›</a:t>
            </a:fld>
            <a:endParaRPr lang="en-US"/>
          </a:p>
        </p:txBody>
      </p:sp>
    </p:spTree>
    <p:extLst>
      <p:ext uri="{BB962C8B-B14F-4D97-AF65-F5344CB8AC3E}">
        <p14:creationId xmlns:p14="http://schemas.microsoft.com/office/powerpoint/2010/main" xmlns="" val="284340155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7C3673B9-BB48-459D-A34D-5D19F4DF1D30}" type="slidenum">
              <a:rPr lang="en-US"/>
              <a:pPr>
                <a:defRPr/>
              </a:pPr>
              <a:t>‹#›</a:t>
            </a:fld>
            <a:endParaRPr lang="en-US"/>
          </a:p>
        </p:txBody>
      </p:sp>
    </p:spTree>
    <p:extLst>
      <p:ext uri="{BB962C8B-B14F-4D97-AF65-F5344CB8AC3E}">
        <p14:creationId xmlns:p14="http://schemas.microsoft.com/office/powerpoint/2010/main" xmlns="" val="189961736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23D5C6E-D0D8-46B9-A12B-8BC76236260C}" type="slidenum">
              <a:rPr lang="en-US"/>
              <a:pPr>
                <a:defRPr/>
              </a:pPr>
              <a:t>‹#›</a:t>
            </a:fld>
            <a:endParaRPr lang="en-US"/>
          </a:p>
        </p:txBody>
      </p:sp>
    </p:spTree>
    <p:extLst>
      <p:ext uri="{BB962C8B-B14F-4D97-AF65-F5344CB8AC3E}">
        <p14:creationId xmlns:p14="http://schemas.microsoft.com/office/powerpoint/2010/main" xmlns="" val="380949622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86E0D06E-E750-46DA-9525-B6FD4F7A6F0E}" type="slidenum">
              <a:rPr lang="en-US"/>
              <a:pPr>
                <a:defRPr/>
              </a:pPr>
              <a:t>‹#›</a:t>
            </a:fld>
            <a:endParaRPr lang="en-US"/>
          </a:p>
        </p:txBody>
      </p:sp>
    </p:spTree>
    <p:extLst>
      <p:ext uri="{BB962C8B-B14F-4D97-AF65-F5344CB8AC3E}">
        <p14:creationId xmlns:p14="http://schemas.microsoft.com/office/powerpoint/2010/main" xmlns="" val="259958614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CF46BD14-74D4-4EA8-AA9E-F02129AAC266}" type="slidenum">
              <a:rPr lang="en-US"/>
              <a:pPr>
                <a:defRPr/>
              </a:pPr>
              <a:t>‹#›</a:t>
            </a:fld>
            <a:endParaRPr lang="en-US"/>
          </a:p>
        </p:txBody>
      </p:sp>
    </p:spTree>
    <p:extLst>
      <p:ext uri="{BB962C8B-B14F-4D97-AF65-F5344CB8AC3E}">
        <p14:creationId xmlns:p14="http://schemas.microsoft.com/office/powerpoint/2010/main" xmlns="" val="375121364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56245C7-62F7-4B7C-84DD-3776819393FB}" type="slidenum">
              <a:rPr lang="en-US"/>
              <a:pPr>
                <a:defRPr/>
              </a:pPr>
              <a:t>‹#›</a:t>
            </a:fld>
            <a:endParaRPr lang="en-US"/>
          </a:p>
        </p:txBody>
      </p:sp>
    </p:spTree>
    <p:extLst>
      <p:ext uri="{BB962C8B-B14F-4D97-AF65-F5344CB8AC3E}">
        <p14:creationId xmlns:p14="http://schemas.microsoft.com/office/powerpoint/2010/main" xmlns="" val="1608005042"/>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0168AB-B368-46F6-B381-23E11A1C0F3A}" type="slidenum">
              <a:rPr lang="en-US"/>
              <a:pPr>
                <a:defRPr/>
              </a:pPr>
              <a:t>‹#›</a:t>
            </a:fld>
            <a:endParaRPr lang="en-US"/>
          </a:p>
        </p:txBody>
      </p:sp>
    </p:spTree>
    <p:extLst>
      <p:ext uri="{BB962C8B-B14F-4D97-AF65-F5344CB8AC3E}">
        <p14:creationId xmlns:p14="http://schemas.microsoft.com/office/powerpoint/2010/main" xmlns="" val="1809102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8981AC-93ED-403C-9787-FA6821F1E69A}" type="slidenum">
              <a:rPr lang="en-US"/>
              <a:pPr>
                <a:defRPr/>
              </a:pPr>
              <a:t>‹#›</a:t>
            </a:fld>
            <a:endParaRPr lang="en-US"/>
          </a:p>
        </p:txBody>
      </p:sp>
    </p:spTree>
    <p:extLst>
      <p:ext uri="{BB962C8B-B14F-4D97-AF65-F5344CB8AC3E}">
        <p14:creationId xmlns:p14="http://schemas.microsoft.com/office/powerpoint/2010/main" xmlns="" val="3114182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7594C7A-0F67-42C8-A084-7C5D8EA7CC91}" type="slidenum">
              <a:rPr lang="en-US"/>
              <a:pPr>
                <a:defRPr/>
              </a:pPr>
              <a:t>‹#›</a:t>
            </a:fld>
            <a:endParaRPr lang="en-US"/>
          </a:p>
        </p:txBody>
      </p:sp>
    </p:spTree>
    <p:extLst>
      <p:ext uri="{BB962C8B-B14F-4D97-AF65-F5344CB8AC3E}">
        <p14:creationId xmlns:p14="http://schemas.microsoft.com/office/powerpoint/2010/main" xmlns="" val="2929207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A9D0A00-8D74-43A2-9331-7ED9855940E0}" type="slidenum">
              <a:rPr lang="en-US"/>
              <a:pPr>
                <a:defRPr/>
              </a:pPr>
              <a:t>‹#›</a:t>
            </a:fld>
            <a:endParaRPr lang="en-US"/>
          </a:p>
        </p:txBody>
      </p:sp>
    </p:spTree>
    <p:extLst>
      <p:ext uri="{BB962C8B-B14F-4D97-AF65-F5344CB8AC3E}">
        <p14:creationId xmlns:p14="http://schemas.microsoft.com/office/powerpoint/2010/main" xmlns="" val="2472988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0FFBFDC-B288-4CBA-B351-79286CA392C1}" type="slidenum">
              <a:rPr lang="en-US"/>
              <a:pPr>
                <a:defRPr/>
              </a:pPr>
              <a:t>‹#›</a:t>
            </a:fld>
            <a:endParaRPr lang="en-US"/>
          </a:p>
        </p:txBody>
      </p:sp>
    </p:spTree>
    <p:extLst>
      <p:ext uri="{BB962C8B-B14F-4D97-AF65-F5344CB8AC3E}">
        <p14:creationId xmlns:p14="http://schemas.microsoft.com/office/powerpoint/2010/main" xmlns="" val="2739200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FC7BFA-739F-4D39-8127-ED6713C17B2C}" type="slidenum">
              <a:rPr lang="en-US"/>
              <a:pPr>
                <a:defRPr/>
              </a:pPr>
              <a:t>‹#›</a:t>
            </a:fld>
            <a:endParaRPr lang="en-US"/>
          </a:p>
        </p:txBody>
      </p:sp>
    </p:spTree>
    <p:extLst>
      <p:ext uri="{BB962C8B-B14F-4D97-AF65-F5344CB8AC3E}">
        <p14:creationId xmlns:p14="http://schemas.microsoft.com/office/powerpoint/2010/main" xmlns="" val="1646674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2F7DB8-7C84-4E85-9A93-537E25C0578F}" type="slidenum">
              <a:rPr lang="en-US"/>
              <a:pPr>
                <a:defRPr/>
              </a:pPr>
              <a:t>‹#›</a:t>
            </a:fld>
            <a:endParaRPr lang="en-US"/>
          </a:p>
        </p:txBody>
      </p:sp>
    </p:spTree>
    <p:extLst>
      <p:ext uri="{BB962C8B-B14F-4D97-AF65-F5344CB8AC3E}">
        <p14:creationId xmlns:p14="http://schemas.microsoft.com/office/powerpoint/2010/main" xmlns="" val="3440096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176F62B-A36F-42DE-B219-FE55C1ED85B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97" r:id="rId12"/>
    <p:sldLayoutId id="2147483698" r:id="rId13"/>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7620000" cy="6858000"/>
            <a:chOff x="0" y="0"/>
            <a:chExt cx="4800" cy="4320"/>
          </a:xfrm>
        </p:grpSpPr>
        <p:grpSp>
          <p:nvGrpSpPr>
            <p:cNvPr id="2056" name="Group 3"/>
            <p:cNvGrpSpPr>
              <a:grpSpLocks/>
            </p:cNvGrpSpPr>
            <p:nvPr userDrawn="1"/>
          </p:nvGrpSpPr>
          <p:grpSpPr bwMode="auto">
            <a:xfrm>
              <a:off x="0" y="0"/>
              <a:ext cx="2016" cy="4320"/>
              <a:chOff x="0" y="0"/>
              <a:chExt cx="2016" cy="4320"/>
            </a:xfrm>
          </p:grpSpPr>
          <p:sp>
            <p:nvSpPr>
              <p:cNvPr id="2060" name="Rectangle 4"/>
              <p:cNvSpPr>
                <a:spLocks noChangeArrowheads="1"/>
              </p:cNvSpPr>
              <p:nvPr userDrawn="1"/>
            </p:nvSpPr>
            <p:spPr bwMode="auto">
              <a:xfrm>
                <a:off x="0" y="0"/>
                <a:ext cx="480"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solidFill>
                    <a:srgbClr val="000000"/>
                  </a:solidFill>
                  <a:cs typeface="+mn-cs"/>
                </a:endParaRPr>
              </a:p>
            </p:txBody>
          </p:sp>
          <p:sp>
            <p:nvSpPr>
              <p:cNvPr id="2061"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xtLst>
                <a:ext uri="{91240B29-F687-4F45-9708-019B960494DF}">
                  <a14:hiddenLine xmlns:a14="http://schemas.microsoft.com/office/drawing/2010/main" xmlns="" w="9525" cap="flat" cmpd="sng">
                    <a:solidFill>
                      <a:srgbClr val="000000"/>
                    </a:solidFill>
                    <a:prstDash val="solid"/>
                    <a:miter lim="800000"/>
                    <a:headEnd type="none" w="med" len="med"/>
                    <a:tailEnd type="none" w="med" len="med"/>
                  </a14:hiddenLine>
                </a:ext>
              </a:extLst>
            </p:spPr>
            <p:txBody>
              <a:bodyPr wrap="none"/>
              <a:lstStyle/>
              <a:p>
                <a:endParaRPr lang="en-US" smtClean="0">
                  <a:solidFill>
                    <a:srgbClr val="000000"/>
                  </a:solidFill>
                  <a:latin typeface="Arial" charset="0"/>
                  <a:cs typeface="+mn-cs"/>
                </a:endParaRPr>
              </a:p>
            </p:txBody>
          </p:sp>
        </p:grpSp>
        <p:grpSp>
          <p:nvGrpSpPr>
            <p:cNvPr id="2057" name="Group 6"/>
            <p:cNvGrpSpPr>
              <a:grpSpLocks/>
            </p:cNvGrpSpPr>
            <p:nvPr/>
          </p:nvGrpSpPr>
          <p:grpSpPr bwMode="auto">
            <a:xfrm>
              <a:off x="144" y="1248"/>
              <a:ext cx="4656" cy="201"/>
              <a:chOff x="144" y="1248"/>
              <a:chExt cx="4656" cy="201"/>
            </a:xfrm>
          </p:grpSpPr>
          <p:sp>
            <p:nvSpPr>
              <p:cNvPr id="2058" name="AutoShape 7"/>
              <p:cNvSpPr>
                <a:spLocks noChangeArrowheads="1"/>
              </p:cNvSpPr>
              <p:nvPr/>
            </p:nvSpPr>
            <p:spPr bwMode="auto">
              <a:xfrm>
                <a:off x="384" y="1248"/>
                <a:ext cx="4416" cy="200"/>
              </a:xfrm>
              <a:prstGeom prst="roundRect">
                <a:avLst>
                  <a:gd name="adj" fmla="val 0"/>
                </a:avLst>
              </a:prstGeom>
              <a:solidFill>
                <a:schemeClr va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solidFill>
                    <a:srgbClr val="000000"/>
                  </a:solidFill>
                  <a:cs typeface="+mn-cs"/>
                </a:endParaRPr>
              </a:p>
            </p:txBody>
          </p:sp>
          <p:sp>
            <p:nvSpPr>
              <p:cNvPr id="2059" name="AutoShape 8"/>
              <p:cNvSpPr>
                <a:spLocks noChangeArrowheads="1"/>
              </p:cNvSpPr>
              <p:nvPr/>
            </p:nvSpPr>
            <p:spPr bwMode="auto">
              <a:xfrm flipH="1">
                <a:off x="144" y="1248"/>
                <a:ext cx="248" cy="201"/>
              </a:xfrm>
              <a:prstGeom prst="flowChartDelay">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solidFill>
                    <a:srgbClr val="000000"/>
                  </a:solidFill>
                  <a:cs typeface="+mn-cs"/>
                </a:endParaRPr>
              </a:p>
            </p:txBody>
          </p:sp>
        </p:grpSp>
      </p:grpSp>
      <p:sp>
        <p:nvSpPr>
          <p:cNvPr id="2051"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4106" name="Rectangle 10"/>
          <p:cNvSpPr>
            <a:spLocks noGrp="1" noChangeArrowheads="1"/>
          </p:cNvSpPr>
          <p:nvPr>
            <p:ph type="body" idx="1"/>
          </p:nvPr>
        </p:nvSpPr>
        <p:spPr bwMode="auto">
          <a:xfrm>
            <a:off x="838200" y="2362200"/>
            <a:ext cx="7693025" cy="372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7"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latin typeface="Arial" charset="0"/>
              </a:defRPr>
            </a:lvl1pPr>
          </a:lstStyle>
          <a:p>
            <a:pPr>
              <a:defRPr/>
            </a:pPr>
            <a:endParaRPr lang="en-US">
              <a:cs typeface="+mn-cs"/>
            </a:endParaRPr>
          </a:p>
        </p:txBody>
      </p:sp>
      <p:sp>
        <p:nvSpPr>
          <p:cNvPr id="4108"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cs typeface="+mn-cs"/>
            </a:endParaRPr>
          </a:p>
        </p:txBody>
      </p:sp>
      <p:sp>
        <p:nvSpPr>
          <p:cNvPr id="4109"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rgbClr val="FFFFFF"/>
                </a:solidFill>
                <a:latin typeface="Arial" charset="0"/>
              </a:defRPr>
            </a:lvl1pPr>
          </a:lstStyle>
          <a:p>
            <a:pPr>
              <a:defRPr/>
            </a:pPr>
            <a:fld id="{9BB3272B-8A71-4DB7-9758-CB2F681040C7}" type="slidenum">
              <a:rPr lang="en-US">
                <a:cs typeface="+mn-cs"/>
              </a:rPr>
              <a:pPr>
                <a:defRPr/>
              </a:pPr>
              <a:t>‹#›</a:t>
            </a:fld>
            <a:endParaRPr lang="en-US">
              <a:cs typeface="+mn-cs"/>
            </a:endParaRPr>
          </a:p>
        </p:txBody>
      </p:sp>
    </p:spTree>
    <p:extLst>
      <p:ext uri="{BB962C8B-B14F-4D97-AF65-F5344CB8AC3E}">
        <p14:creationId xmlns:p14="http://schemas.microsoft.com/office/powerpoint/2010/main" xmlns="" val="8219003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6">
                                            <p:txEl>
                                              <p:pRg st="0" end="0"/>
                                            </p:txEl>
                                          </p:spTgt>
                                        </p:tgtEl>
                                        <p:attrNameLst>
                                          <p:attrName>style.visibility</p:attrName>
                                        </p:attrNameLst>
                                      </p:cBhvr>
                                      <p:to>
                                        <p:strVal val="visible"/>
                                      </p:to>
                                    </p:set>
                                    <p:animEffect transition="in" filter="fade">
                                      <p:cBhvr>
                                        <p:cTn id="7" dur="1000"/>
                                        <p:tgtEl>
                                          <p:spTgt spid="4106">
                                            <p:txEl>
                                              <p:pRg st="0" end="0"/>
                                            </p:txEl>
                                          </p:spTgt>
                                        </p:tgtEl>
                                      </p:cBhvr>
                                    </p:animEffect>
                                    <p:anim calcmode="lin" valueType="num">
                                      <p:cBhvr>
                                        <p:cTn id="8" dur="1000" fill="hold"/>
                                        <p:tgtEl>
                                          <p:spTgt spid="410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0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106">
                                            <p:txEl>
                                              <p:pRg st="1" end="1"/>
                                            </p:txEl>
                                          </p:spTgt>
                                        </p:tgtEl>
                                        <p:attrNameLst>
                                          <p:attrName>style.visibility</p:attrName>
                                        </p:attrNameLst>
                                      </p:cBhvr>
                                      <p:to>
                                        <p:strVal val="visible"/>
                                      </p:to>
                                    </p:set>
                                    <p:animEffect transition="in" filter="fade">
                                      <p:cBhvr>
                                        <p:cTn id="12" dur="1000"/>
                                        <p:tgtEl>
                                          <p:spTgt spid="4106">
                                            <p:txEl>
                                              <p:pRg st="1" end="1"/>
                                            </p:txEl>
                                          </p:spTgt>
                                        </p:tgtEl>
                                      </p:cBhvr>
                                    </p:animEffect>
                                    <p:anim calcmode="lin" valueType="num">
                                      <p:cBhvr>
                                        <p:cTn id="13" dur="1000" fill="hold"/>
                                        <p:tgtEl>
                                          <p:spTgt spid="410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10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106">
                                            <p:txEl>
                                              <p:pRg st="2" end="2"/>
                                            </p:txEl>
                                          </p:spTgt>
                                        </p:tgtEl>
                                        <p:attrNameLst>
                                          <p:attrName>style.visibility</p:attrName>
                                        </p:attrNameLst>
                                      </p:cBhvr>
                                      <p:to>
                                        <p:strVal val="visible"/>
                                      </p:to>
                                    </p:set>
                                    <p:animEffect transition="in" filter="fade">
                                      <p:cBhvr>
                                        <p:cTn id="17" dur="1000"/>
                                        <p:tgtEl>
                                          <p:spTgt spid="4106">
                                            <p:txEl>
                                              <p:pRg st="2" end="2"/>
                                            </p:txEl>
                                          </p:spTgt>
                                        </p:tgtEl>
                                      </p:cBhvr>
                                    </p:animEffect>
                                    <p:anim calcmode="lin" valueType="num">
                                      <p:cBhvr>
                                        <p:cTn id="18" dur="1000" fill="hold"/>
                                        <p:tgtEl>
                                          <p:spTgt spid="410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10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106">
                                            <p:txEl>
                                              <p:pRg st="3" end="3"/>
                                            </p:txEl>
                                          </p:spTgt>
                                        </p:tgtEl>
                                        <p:attrNameLst>
                                          <p:attrName>style.visibility</p:attrName>
                                        </p:attrNameLst>
                                      </p:cBhvr>
                                      <p:to>
                                        <p:strVal val="visible"/>
                                      </p:to>
                                    </p:set>
                                    <p:animEffect transition="in" filter="fade">
                                      <p:cBhvr>
                                        <p:cTn id="22" dur="1000"/>
                                        <p:tgtEl>
                                          <p:spTgt spid="4106">
                                            <p:txEl>
                                              <p:pRg st="3" end="3"/>
                                            </p:txEl>
                                          </p:spTgt>
                                        </p:tgtEl>
                                      </p:cBhvr>
                                    </p:animEffect>
                                    <p:anim calcmode="lin" valueType="num">
                                      <p:cBhvr>
                                        <p:cTn id="23" dur="1000" fill="hold"/>
                                        <p:tgtEl>
                                          <p:spTgt spid="410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106">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106">
                                            <p:txEl>
                                              <p:pRg st="4" end="4"/>
                                            </p:txEl>
                                          </p:spTgt>
                                        </p:tgtEl>
                                        <p:attrNameLst>
                                          <p:attrName>style.visibility</p:attrName>
                                        </p:attrNameLst>
                                      </p:cBhvr>
                                      <p:to>
                                        <p:strVal val="visible"/>
                                      </p:to>
                                    </p:set>
                                    <p:animEffect transition="in" filter="fade">
                                      <p:cBhvr>
                                        <p:cTn id="27" dur="1000"/>
                                        <p:tgtEl>
                                          <p:spTgt spid="4106">
                                            <p:txEl>
                                              <p:pRg st="4" end="4"/>
                                            </p:txEl>
                                          </p:spTgt>
                                        </p:tgtEl>
                                      </p:cBhvr>
                                    </p:animEffect>
                                    <p:anim calcmode="lin" valueType="num">
                                      <p:cBhvr>
                                        <p:cTn id="28" dur="1000" fill="hold"/>
                                        <p:tgtEl>
                                          <p:spTgt spid="4106">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10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build="p">
        <p:tmplLst>
          <p:tmpl lvl="1">
            <p:tnLst>
              <p:par>
                <p:cTn presetID="42" presetClass="entr" presetSubtype="0" fill="hold" nodeType="click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1000"/>
                        <p:tgtEl>
                          <p:spTgt spid="4106"/>
                        </p:tgtEl>
                      </p:cBhvr>
                    </p:animEffect>
                    <p:anim calcmode="lin" valueType="num">
                      <p:cBhvr>
                        <p:cTn dur="1000" fill="hold"/>
                        <p:tgtEl>
                          <p:spTgt spid="4106"/>
                        </p:tgtEl>
                        <p:attrNameLst>
                          <p:attrName>ppt_x</p:attrName>
                        </p:attrNameLst>
                      </p:cBhvr>
                      <p:tavLst>
                        <p:tav tm="0">
                          <p:val>
                            <p:strVal val="#ppt_x"/>
                          </p:val>
                        </p:tav>
                        <p:tav tm="100000">
                          <p:val>
                            <p:strVal val="#ppt_x"/>
                          </p:val>
                        </p:tav>
                      </p:tavLst>
                    </p:anim>
                    <p:anim calcmode="lin" valueType="num">
                      <p:cBhvr>
                        <p:cTn dur="1000" fill="hold"/>
                        <p:tgtEl>
                          <p:spTgt spid="4106"/>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1000"/>
                        <p:tgtEl>
                          <p:spTgt spid="4106"/>
                        </p:tgtEl>
                      </p:cBhvr>
                    </p:animEffect>
                    <p:anim calcmode="lin" valueType="num">
                      <p:cBhvr>
                        <p:cTn dur="1000" fill="hold"/>
                        <p:tgtEl>
                          <p:spTgt spid="4106"/>
                        </p:tgtEl>
                        <p:attrNameLst>
                          <p:attrName>ppt_x</p:attrName>
                        </p:attrNameLst>
                      </p:cBhvr>
                      <p:tavLst>
                        <p:tav tm="0">
                          <p:val>
                            <p:strVal val="#ppt_x"/>
                          </p:val>
                        </p:tav>
                        <p:tav tm="100000">
                          <p:val>
                            <p:strVal val="#ppt_x"/>
                          </p:val>
                        </p:tav>
                      </p:tavLst>
                    </p:anim>
                    <p:anim calcmode="lin" valueType="num">
                      <p:cBhvr>
                        <p:cTn dur="1000" fill="hold"/>
                        <p:tgtEl>
                          <p:spTgt spid="4106"/>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1000"/>
                        <p:tgtEl>
                          <p:spTgt spid="4106"/>
                        </p:tgtEl>
                      </p:cBhvr>
                    </p:animEffect>
                    <p:anim calcmode="lin" valueType="num">
                      <p:cBhvr>
                        <p:cTn dur="1000" fill="hold"/>
                        <p:tgtEl>
                          <p:spTgt spid="4106"/>
                        </p:tgtEl>
                        <p:attrNameLst>
                          <p:attrName>ppt_x</p:attrName>
                        </p:attrNameLst>
                      </p:cBhvr>
                      <p:tavLst>
                        <p:tav tm="0">
                          <p:val>
                            <p:strVal val="#ppt_x"/>
                          </p:val>
                        </p:tav>
                        <p:tav tm="100000">
                          <p:val>
                            <p:strVal val="#ppt_x"/>
                          </p:val>
                        </p:tav>
                      </p:tavLst>
                    </p:anim>
                    <p:anim calcmode="lin" valueType="num">
                      <p:cBhvr>
                        <p:cTn dur="1000" fill="hold"/>
                        <p:tgtEl>
                          <p:spTgt spid="4106"/>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1000"/>
                        <p:tgtEl>
                          <p:spTgt spid="4106"/>
                        </p:tgtEl>
                      </p:cBhvr>
                    </p:animEffect>
                    <p:anim calcmode="lin" valueType="num">
                      <p:cBhvr>
                        <p:cTn dur="1000" fill="hold"/>
                        <p:tgtEl>
                          <p:spTgt spid="4106"/>
                        </p:tgtEl>
                        <p:attrNameLst>
                          <p:attrName>ppt_x</p:attrName>
                        </p:attrNameLst>
                      </p:cBhvr>
                      <p:tavLst>
                        <p:tav tm="0">
                          <p:val>
                            <p:strVal val="#ppt_x"/>
                          </p:val>
                        </p:tav>
                        <p:tav tm="100000">
                          <p:val>
                            <p:strVal val="#ppt_x"/>
                          </p:val>
                        </p:tav>
                      </p:tavLst>
                    </p:anim>
                    <p:anim calcmode="lin" valueType="num">
                      <p:cBhvr>
                        <p:cTn dur="1000" fill="hold"/>
                        <p:tgtEl>
                          <p:spTgt spid="4106"/>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4106"/>
                        </p:tgtEl>
                        <p:attrNameLst>
                          <p:attrName>style.visibility</p:attrName>
                        </p:attrNameLst>
                      </p:cBhvr>
                      <p:to>
                        <p:strVal val="visible"/>
                      </p:to>
                    </p:set>
                    <p:animEffect transition="in" filter="fade">
                      <p:cBhvr>
                        <p:cTn dur="1000"/>
                        <p:tgtEl>
                          <p:spTgt spid="4106"/>
                        </p:tgtEl>
                      </p:cBhvr>
                    </p:animEffect>
                    <p:anim calcmode="lin" valueType="num">
                      <p:cBhvr>
                        <p:cTn dur="1000" fill="hold"/>
                        <p:tgtEl>
                          <p:spTgt spid="4106"/>
                        </p:tgtEl>
                        <p:attrNameLst>
                          <p:attrName>ppt_x</p:attrName>
                        </p:attrNameLst>
                      </p:cBhvr>
                      <p:tavLst>
                        <p:tav tm="0">
                          <p:val>
                            <p:strVal val="#ppt_x"/>
                          </p:val>
                        </p:tav>
                        <p:tav tm="100000">
                          <p:val>
                            <p:strVal val="#ppt_x"/>
                          </p:val>
                        </p:tav>
                      </p:tavLst>
                    </p:anim>
                    <p:anim calcmode="lin" valueType="num">
                      <p:cBhvr>
                        <p:cTn dur="1000" fill="hold"/>
                        <p:tgtEl>
                          <p:spTgt spid="4106"/>
                        </p:tgtEl>
                        <p:attrNameLst>
                          <p:attrName>ppt_y</p:attrName>
                        </p:attrNameLst>
                      </p:cBhvr>
                      <p:tavLst>
                        <p:tav tm="0">
                          <p:val>
                            <p:strVal val="#ppt_y+.1"/>
                          </p:val>
                        </p:tav>
                        <p:tav tm="100000">
                          <p:val>
                            <p:strVal val="#ppt_y"/>
                          </p:val>
                        </p:tav>
                      </p:tavLst>
                    </p:anim>
                  </p:childTnLst>
                </p:cTn>
              </p:par>
            </p:tnLst>
          </p:tmpl>
        </p:tmplLst>
      </p:bldP>
    </p:bldLst>
  </p:timing>
  <p:hf sldNum="0" hdr="0" ftr="0" dt="0"/>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2.bp.blogspot.com/-lkeDV6mRSog/TjyAk7hqWcI/AAAAAAAABGI/s8nwusSFJt0/s1600/ABB1.jpeg" TargetMode="Externa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http://4.bp.blogspot.com/-6nmTtMmP7DI/TjyAb04IGdI/AAAAAAAABGE/xhZw_j2cfxU/s1600/ABB11.jpeg"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a:xfrm>
            <a:off x="4648200" y="3581400"/>
            <a:ext cx="4432300" cy="1143000"/>
          </a:xfrm>
        </p:spPr>
        <p:txBody>
          <a:bodyPr/>
          <a:lstStyle/>
          <a:p>
            <a:pPr algn="ctr" eaLnBrk="1" hangingPunct="1"/>
            <a:r>
              <a:rPr lang="en-US" altLang="en-US" sz="3200" smtClean="0"/>
              <a:t>Dr. Unnikrishnan P.C.</a:t>
            </a:r>
          </a:p>
          <a:p>
            <a:pPr algn="ctr" eaLnBrk="1" hangingPunct="1"/>
            <a:r>
              <a:rPr lang="en-US" altLang="en-US" smtClean="0"/>
              <a:t>Professor, EEE</a:t>
            </a:r>
          </a:p>
        </p:txBody>
      </p:sp>
      <p:sp>
        <p:nvSpPr>
          <p:cNvPr id="4" name="Title 1"/>
          <p:cNvSpPr>
            <a:spLocks noGrp="1"/>
          </p:cNvSpPr>
          <p:nvPr>
            <p:ph type="ctrTitle"/>
          </p:nvPr>
        </p:nvSpPr>
        <p:spPr>
          <a:xfrm>
            <a:off x="1979712" y="1628800"/>
            <a:ext cx="6545857" cy="1080120"/>
          </a:xfrm>
          <a:prstGeom prst="rect">
            <a:avLst/>
          </a:prstGeom>
          <a:noFill/>
          <a:extLst>
            <a:ext uri="{91240B29-F687-4F45-9708-019B960494DF}">
              <a14:hiddenLine xmlns:a14="http://schemas.microsoft.com/office/drawing/2010/main" xmlns="" w="9525">
                <a:solidFill>
                  <a:srgbClr val="000000"/>
                </a:solidFill>
                <a:miter lim="800000"/>
                <a:headEnd/>
                <a:tailEnd/>
              </a14:hiddenLine>
            </a:ext>
          </a:extLst>
        </p:spPr>
        <p:txBody>
          <a:bodyPr/>
          <a:lstStyle/>
          <a:p>
            <a:r>
              <a:rPr lang="en-GB" smtClean="0"/>
              <a:t>EE216 Electrical Engineering</a:t>
            </a:r>
            <a:endParaRPr lang="en-US" altLang="en-US" sz="4800" dirty="0" smtClean="0"/>
          </a:p>
        </p:txBody>
      </p:sp>
      <p:pic>
        <p:nvPicPr>
          <p:cNvPr id="5125" name="Picture 6" descr="C:\Users\HP\Desktop\Screenshot_2016-07-10-09-47-22-477.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86288" y="0"/>
            <a:ext cx="4564062" cy="1744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8" name="Picture 4" descr="http://www.electricaltechnology.org/wp-content/uploads/2015/10/AC-Electrical-Drive-Block-Diagram-What-is-electric-driv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504" y="3068960"/>
            <a:ext cx="4320480" cy="36724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176656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67544" y="0"/>
            <a:ext cx="8229600" cy="914400"/>
          </a:xfrm>
        </p:spPr>
        <p:txBody>
          <a:bodyPr/>
          <a:lstStyle/>
          <a:p>
            <a:r>
              <a:rPr lang="en-CA" sz="3200" b="1" dirty="0" smtClean="0"/>
              <a:t>Construction-Wound Rotor </a:t>
            </a:r>
            <a:br>
              <a:rPr lang="en-CA" sz="3200" b="1" dirty="0" smtClean="0"/>
            </a:br>
            <a:r>
              <a:rPr lang="en-CA" sz="3200" b="1" dirty="0" smtClean="0"/>
              <a:t>(Slip Ring Induction Motor)</a:t>
            </a:r>
            <a:endParaRPr lang="en-US" sz="3200" b="1" dirty="0"/>
          </a:p>
        </p:txBody>
      </p:sp>
      <p:pic>
        <p:nvPicPr>
          <p:cNvPr id="25604" name="Picture 4" descr="fig6"/>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323850" y="1341438"/>
            <a:ext cx="7031038" cy="48021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5606" name="Text Box 6"/>
          <p:cNvSpPr txBox="1">
            <a:spLocks noChangeArrowheads="1"/>
          </p:cNvSpPr>
          <p:nvPr/>
        </p:nvSpPr>
        <p:spPr bwMode="auto">
          <a:xfrm>
            <a:off x="7308850" y="2492375"/>
            <a:ext cx="1657350" cy="1739900"/>
          </a:xfrm>
          <a:prstGeom prst="rect">
            <a:avLst/>
          </a:prstGeom>
          <a:noFill/>
          <a:ln>
            <a:noFill/>
          </a:ln>
          <a:effectLst/>
          <a:extLst>
            <a:ext uri="{909E8E84-426E-40DD-AFC4-6F175D3DCCD1}">
              <a14:hiddenFill xmlns:a14="http://schemas.microsoft.com/office/drawing/2010/main" xmlns="">
                <a:solidFill>
                  <a:srgbClr val="00CCFF"/>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buFontTx/>
              <a:buNone/>
            </a:pPr>
            <a:r>
              <a:rPr lang="en-CA"/>
              <a:t>Cutaway in a typical wound-rotor IM. Notice the brushes and the slip rings</a:t>
            </a:r>
            <a:endParaRPr lang="en-US"/>
          </a:p>
        </p:txBody>
      </p:sp>
      <p:sp>
        <p:nvSpPr>
          <p:cNvPr id="25607" name="Line 7"/>
          <p:cNvSpPr>
            <a:spLocks noChangeShapeType="1"/>
          </p:cNvSpPr>
          <p:nvPr/>
        </p:nvSpPr>
        <p:spPr bwMode="auto">
          <a:xfrm>
            <a:off x="2555875" y="3860800"/>
            <a:ext cx="287338" cy="2089150"/>
          </a:xfrm>
          <a:prstGeom prst="line">
            <a:avLst/>
          </a:prstGeom>
          <a:noFill/>
          <a:ln w="12700">
            <a:solidFill>
              <a:srgbClr val="3366FF"/>
            </a:solidFill>
            <a:round/>
            <a:headEnd type="triangle" w="med" len="lg"/>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5609" name="Line 9"/>
          <p:cNvSpPr>
            <a:spLocks noChangeShapeType="1"/>
          </p:cNvSpPr>
          <p:nvPr/>
        </p:nvSpPr>
        <p:spPr bwMode="auto">
          <a:xfrm flipH="1" flipV="1">
            <a:off x="2268538" y="2997200"/>
            <a:ext cx="574675" cy="2952750"/>
          </a:xfrm>
          <a:prstGeom prst="line">
            <a:avLst/>
          </a:prstGeom>
          <a:noFill/>
          <a:ln w="12700">
            <a:solidFill>
              <a:srgbClr val="3366FF"/>
            </a:solidFill>
            <a:round/>
            <a:headEnd type="none" w="med" len="lg"/>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5610" name="Line 10"/>
          <p:cNvSpPr>
            <a:spLocks noChangeShapeType="1"/>
          </p:cNvSpPr>
          <p:nvPr/>
        </p:nvSpPr>
        <p:spPr bwMode="auto">
          <a:xfrm flipH="1" flipV="1">
            <a:off x="1547813" y="3213100"/>
            <a:ext cx="1295400" cy="2736850"/>
          </a:xfrm>
          <a:prstGeom prst="line">
            <a:avLst/>
          </a:prstGeom>
          <a:noFill/>
          <a:ln w="12700">
            <a:solidFill>
              <a:srgbClr val="3366FF"/>
            </a:solidFill>
            <a:round/>
            <a:headEnd type="none" w="med" len="lg"/>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5611" name="Text Box 11"/>
          <p:cNvSpPr txBox="1">
            <a:spLocks noChangeArrowheads="1"/>
          </p:cNvSpPr>
          <p:nvPr/>
        </p:nvSpPr>
        <p:spPr bwMode="auto">
          <a:xfrm>
            <a:off x="2484438" y="5876925"/>
            <a:ext cx="935037"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3366FF"/>
                </a:solidFill>
                <a:miter lim="800000"/>
                <a:headEnd type="none" w="med" len="lg"/>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buFontTx/>
              <a:buNone/>
            </a:pPr>
            <a:r>
              <a:rPr lang="en-CA"/>
              <a:t>Brushes</a:t>
            </a:r>
            <a:endParaRPr lang="en-US"/>
          </a:p>
        </p:txBody>
      </p:sp>
      <p:sp>
        <p:nvSpPr>
          <p:cNvPr id="25612" name="Line 12"/>
          <p:cNvSpPr>
            <a:spLocks noChangeShapeType="1"/>
          </p:cNvSpPr>
          <p:nvPr/>
        </p:nvSpPr>
        <p:spPr bwMode="auto">
          <a:xfrm flipH="1">
            <a:off x="1908175" y="1773238"/>
            <a:ext cx="215900" cy="1584325"/>
          </a:xfrm>
          <a:prstGeom prst="line">
            <a:avLst/>
          </a:prstGeom>
          <a:noFill/>
          <a:ln w="12700">
            <a:solidFill>
              <a:srgbClr val="3366FF"/>
            </a:solidFill>
            <a:round/>
            <a:headEnd type="none" w="med" len="lg"/>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5613" name="Line 13"/>
          <p:cNvSpPr>
            <a:spLocks noChangeShapeType="1"/>
          </p:cNvSpPr>
          <p:nvPr/>
        </p:nvSpPr>
        <p:spPr bwMode="auto">
          <a:xfrm>
            <a:off x="2124075" y="1773238"/>
            <a:ext cx="71438" cy="1511300"/>
          </a:xfrm>
          <a:prstGeom prst="line">
            <a:avLst/>
          </a:prstGeom>
          <a:noFill/>
          <a:ln w="12700">
            <a:solidFill>
              <a:srgbClr val="3366FF"/>
            </a:solidFill>
            <a:round/>
            <a:headEnd type="none" w="med" len="lg"/>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5614" name="Line 14"/>
          <p:cNvSpPr>
            <a:spLocks noChangeShapeType="1"/>
          </p:cNvSpPr>
          <p:nvPr/>
        </p:nvSpPr>
        <p:spPr bwMode="auto">
          <a:xfrm>
            <a:off x="2124075" y="1773238"/>
            <a:ext cx="360363" cy="1511300"/>
          </a:xfrm>
          <a:prstGeom prst="line">
            <a:avLst/>
          </a:prstGeom>
          <a:noFill/>
          <a:ln w="12700">
            <a:solidFill>
              <a:srgbClr val="3366FF"/>
            </a:solidFill>
            <a:round/>
            <a:headEnd type="none" w="med" len="lg"/>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5615" name="Text Box 15"/>
          <p:cNvSpPr txBox="1">
            <a:spLocks noChangeArrowheads="1"/>
          </p:cNvSpPr>
          <p:nvPr/>
        </p:nvSpPr>
        <p:spPr bwMode="auto">
          <a:xfrm>
            <a:off x="1547813" y="1341438"/>
            <a:ext cx="1223962"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3366FF"/>
                </a:solidFill>
                <a:miter lim="800000"/>
                <a:headEnd type="none" w="med" len="lg"/>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buFontTx/>
              <a:buNone/>
            </a:pPr>
            <a:r>
              <a:rPr lang="en-CA"/>
              <a:t>Slip rings</a:t>
            </a:r>
            <a:endParaRPr lang="en-US"/>
          </a:p>
        </p:txBody>
      </p:sp>
    </p:spTree>
    <p:extLst>
      <p:ext uri="{BB962C8B-B14F-4D97-AF65-F5344CB8AC3E}">
        <p14:creationId xmlns:p14="http://schemas.microsoft.com/office/powerpoint/2010/main" xmlns="" val="62356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CA" b="1" dirty="0"/>
              <a:t>Rotating Magnetic Field</a:t>
            </a:r>
            <a:endParaRPr lang="en-US" b="1" dirty="0"/>
          </a:p>
        </p:txBody>
      </p:sp>
      <p:sp>
        <p:nvSpPr>
          <p:cNvPr id="20483" name="Rectangle 3"/>
          <p:cNvSpPr>
            <a:spLocks noGrp="1" noChangeArrowheads="1"/>
          </p:cNvSpPr>
          <p:nvPr>
            <p:ph type="body" sz="half" idx="1"/>
          </p:nvPr>
        </p:nvSpPr>
        <p:spPr>
          <a:xfrm>
            <a:off x="179388" y="1196975"/>
            <a:ext cx="5040312" cy="5256361"/>
          </a:xfrm>
        </p:spPr>
        <p:txBody>
          <a:bodyPr/>
          <a:lstStyle/>
          <a:p>
            <a:r>
              <a:rPr lang="en-CA" sz="2400" dirty="0"/>
              <a:t>Balanced three phase windings, i.e. mechanically displaced 120 degrees form each other, fed by balanced three phase source</a:t>
            </a:r>
          </a:p>
          <a:p>
            <a:r>
              <a:rPr lang="en-CA" sz="2400" dirty="0"/>
              <a:t>A rotating magnetic field with constant magnitude is produced, rotating with a speed</a:t>
            </a:r>
          </a:p>
          <a:p>
            <a:endParaRPr lang="en-CA" sz="2400" dirty="0"/>
          </a:p>
          <a:p>
            <a:pPr>
              <a:buFont typeface="Wingdings" pitchFamily="2" charset="2"/>
              <a:buNone/>
            </a:pPr>
            <a:endParaRPr lang="en-CA" sz="2400" dirty="0"/>
          </a:p>
          <a:p>
            <a:pPr>
              <a:buFont typeface="Wingdings" pitchFamily="2" charset="2"/>
              <a:buNone/>
            </a:pPr>
            <a:endParaRPr lang="en-CA" sz="2400" dirty="0" smtClean="0"/>
          </a:p>
          <a:p>
            <a:pPr>
              <a:buFont typeface="Wingdings" pitchFamily="2" charset="2"/>
              <a:buNone/>
            </a:pPr>
            <a:r>
              <a:rPr lang="en-CA" sz="2400" dirty="0" smtClean="0"/>
              <a:t>Where </a:t>
            </a:r>
            <a:r>
              <a:rPr lang="en-CA" sz="2400" i="1" dirty="0" err="1"/>
              <a:t>f</a:t>
            </a:r>
            <a:r>
              <a:rPr lang="en-CA" sz="2400" i="1" baseline="-25000" dirty="0" err="1"/>
              <a:t>e</a:t>
            </a:r>
            <a:r>
              <a:rPr lang="en-CA" sz="2400" dirty="0"/>
              <a:t> is the supply frequency and</a:t>
            </a:r>
          </a:p>
          <a:p>
            <a:pPr>
              <a:buFont typeface="Wingdings" pitchFamily="2" charset="2"/>
              <a:buNone/>
            </a:pPr>
            <a:r>
              <a:rPr lang="en-CA" sz="2400" dirty="0"/>
              <a:t> </a:t>
            </a:r>
            <a:r>
              <a:rPr lang="en-CA" sz="2400" i="1" dirty="0"/>
              <a:t>P</a:t>
            </a:r>
            <a:r>
              <a:rPr lang="en-CA" sz="2400" dirty="0"/>
              <a:t> is the no. of poles and </a:t>
            </a:r>
            <a:r>
              <a:rPr lang="en-CA" sz="2400" i="1" dirty="0" smtClean="0"/>
              <a:t>N</a:t>
            </a:r>
            <a:r>
              <a:rPr lang="en-CA" sz="2400" i="1" baseline="-25000" dirty="0" smtClean="0"/>
              <a:t>s</a:t>
            </a:r>
            <a:r>
              <a:rPr lang="en-CA" sz="2400" dirty="0" smtClean="0"/>
              <a:t> </a:t>
            </a:r>
            <a:r>
              <a:rPr lang="en-CA" sz="2400" dirty="0"/>
              <a:t>is called the synchronous speed in </a:t>
            </a:r>
            <a:r>
              <a:rPr lang="en-CA" sz="2400" i="1" dirty="0"/>
              <a:t>rpm</a:t>
            </a:r>
            <a:r>
              <a:rPr lang="en-CA" sz="2400" dirty="0"/>
              <a:t> </a:t>
            </a:r>
          </a:p>
        </p:txBody>
      </p:sp>
      <p:sp>
        <p:nvSpPr>
          <p:cNvPr id="2048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3366FF"/>
                </a:solidFill>
                <a:miter lim="800000"/>
                <a:headEnd type="none" w="med" len="lg"/>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20491" name="Rectangle 11"/>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3366FF"/>
                </a:solidFill>
                <a:miter lim="800000"/>
                <a:headEnd type="none" w="med" len="lg"/>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20493" name="Rectangle 13"/>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3366FF"/>
                </a:solidFill>
                <a:miter lim="800000"/>
                <a:headEnd type="none" w="med" len="lg"/>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pic>
        <p:nvPicPr>
          <p:cNvPr id="20497" name="Picture 17" descr="3ph"/>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a:xfrm>
            <a:off x="5003800" y="1916113"/>
            <a:ext cx="3960813" cy="38909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xmlns="" val="3875831691"/>
              </p:ext>
            </p:extLst>
          </p:nvPr>
        </p:nvGraphicFramePr>
        <p:xfrm>
          <a:off x="1115616" y="4005064"/>
          <a:ext cx="2441936" cy="1008112"/>
        </p:xfrm>
        <a:graphic>
          <a:graphicData uri="http://schemas.openxmlformats.org/presentationml/2006/ole">
            <p:oleObj spid="_x0000_s1133" name="Equation" r:id="rId4" imgW="748975" imgH="393529" progId="Equation.3">
              <p:embed/>
            </p:oleObj>
          </a:graphicData>
        </a:graphic>
      </p:graphicFrame>
    </p:spTree>
    <p:extLst>
      <p:ext uri="{BB962C8B-B14F-4D97-AF65-F5344CB8AC3E}">
        <p14:creationId xmlns:p14="http://schemas.microsoft.com/office/powerpoint/2010/main" xmlns="" val="1178715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CA" b="1" dirty="0"/>
              <a:t>Synchronous speed</a:t>
            </a:r>
            <a:endParaRPr lang="en-US" b="1" dirty="0"/>
          </a:p>
        </p:txBody>
      </p:sp>
      <p:graphicFrame>
        <p:nvGraphicFramePr>
          <p:cNvPr id="108629" name="Group 85"/>
          <p:cNvGraphicFramePr>
            <a:graphicFrameLocks noGrp="1"/>
          </p:cNvGraphicFramePr>
          <p:nvPr>
            <p:ph idx="1"/>
          </p:nvPr>
        </p:nvGraphicFramePr>
        <p:xfrm>
          <a:off x="900113" y="1484313"/>
          <a:ext cx="7380287" cy="4246563"/>
        </p:xfrm>
        <a:graphic>
          <a:graphicData uri="http://schemas.openxmlformats.org/drawingml/2006/table">
            <a:tbl>
              <a:tblPr/>
              <a:tblGrid>
                <a:gridCol w="2460625"/>
                <a:gridCol w="2459037"/>
                <a:gridCol w="2460625"/>
              </a:tblGrid>
              <a:tr h="60642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CA" sz="2400" b="0" i="0" u="none" strike="noStrike" cap="none" normalizeH="0" baseline="0" smtClean="0">
                          <a:ln>
                            <a:noFill/>
                          </a:ln>
                          <a:solidFill>
                            <a:schemeClr val="tx1"/>
                          </a:solidFill>
                          <a:effectLst/>
                          <a:latin typeface="Times New Roman" pitchFamily="18" charset="0"/>
                          <a:cs typeface="Arial" charset="0"/>
                        </a:rPr>
                        <a:t>P</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lg"/>
                      <a:tailEnd type="none" w="med" len="med"/>
                    </a:lnL>
                    <a:lnR w="12700" cap="flat" cmpd="sng" algn="ctr">
                      <a:solidFill>
                        <a:schemeClr val="tx1"/>
                      </a:solidFill>
                      <a:prstDash val="solid"/>
                      <a:round/>
                      <a:headEnd type="none" w="med" len="lg"/>
                      <a:tailEnd type="none" w="med" len="med"/>
                    </a:lnR>
                    <a:lnT w="12700" cap="flat" cmpd="sng" algn="ctr">
                      <a:solidFill>
                        <a:schemeClr val="tx1"/>
                      </a:solidFill>
                      <a:prstDash val="solid"/>
                      <a:round/>
                      <a:headEnd type="none" w="med" len="lg"/>
                      <a:tailEnd type="none" w="med" len="med"/>
                    </a:lnT>
                    <a:lnB w="12700" cap="flat" cmpd="sng" algn="ctr">
                      <a:solidFill>
                        <a:schemeClr val="tx1"/>
                      </a:solidFill>
                      <a:prstDash val="solid"/>
                      <a:round/>
                      <a:headEnd type="none" w="med" len="lg"/>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CA" sz="2400" b="0" i="0" u="none" strike="noStrike" cap="none" normalizeH="0" baseline="0" smtClean="0">
                          <a:ln>
                            <a:noFill/>
                          </a:ln>
                          <a:solidFill>
                            <a:schemeClr val="tx1"/>
                          </a:solidFill>
                          <a:effectLst/>
                          <a:latin typeface="Times New Roman" pitchFamily="18" charset="0"/>
                          <a:cs typeface="Arial" charset="0"/>
                        </a:rPr>
                        <a:t>50 Hz</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lg"/>
                      <a:tailEnd type="none" w="med" len="med"/>
                    </a:lnL>
                    <a:lnR w="12700" cap="flat" cmpd="sng" algn="ctr">
                      <a:solidFill>
                        <a:schemeClr val="tx1"/>
                      </a:solidFill>
                      <a:prstDash val="solid"/>
                      <a:round/>
                      <a:headEnd type="none" w="med" len="lg"/>
                      <a:tailEnd type="none" w="med" len="med"/>
                    </a:lnR>
                    <a:lnT w="12700" cap="flat" cmpd="sng" algn="ctr">
                      <a:solidFill>
                        <a:schemeClr val="tx1"/>
                      </a:solidFill>
                      <a:prstDash val="solid"/>
                      <a:round/>
                      <a:headEnd type="none" w="med" len="lg"/>
                      <a:tailEnd type="none" w="med" len="med"/>
                    </a:lnT>
                    <a:lnB w="12700" cap="flat" cmpd="sng" algn="ctr">
                      <a:solidFill>
                        <a:schemeClr val="tx1"/>
                      </a:solidFill>
                      <a:prstDash val="solid"/>
                      <a:round/>
                      <a:headEnd type="none" w="med" len="lg"/>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CA" sz="2400" b="0" i="0" u="none" strike="noStrike" cap="none" normalizeH="0" baseline="0" smtClean="0">
                          <a:ln>
                            <a:noFill/>
                          </a:ln>
                          <a:solidFill>
                            <a:schemeClr val="tx1"/>
                          </a:solidFill>
                          <a:effectLst/>
                          <a:latin typeface="Times New Roman" pitchFamily="18" charset="0"/>
                          <a:cs typeface="Arial" charset="0"/>
                        </a:rPr>
                        <a:t>60 Hz</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lg"/>
                      <a:tailEnd type="none" w="med" len="med"/>
                    </a:lnL>
                    <a:lnR w="12700" cap="flat" cmpd="sng" algn="ctr">
                      <a:solidFill>
                        <a:schemeClr val="tx1"/>
                      </a:solidFill>
                      <a:prstDash val="solid"/>
                      <a:round/>
                      <a:headEnd type="none" w="med" len="lg"/>
                      <a:tailEnd type="none" w="med" len="med"/>
                    </a:lnR>
                    <a:lnT w="12700" cap="flat" cmpd="sng" algn="ctr">
                      <a:solidFill>
                        <a:schemeClr val="tx1"/>
                      </a:solidFill>
                      <a:prstDash val="solid"/>
                      <a:round/>
                      <a:headEnd type="none" w="med" len="lg"/>
                      <a:tailEnd type="none" w="med" len="med"/>
                    </a:lnT>
                    <a:lnB w="12700" cap="flat" cmpd="sng" algn="ctr">
                      <a:solidFill>
                        <a:schemeClr val="tx1"/>
                      </a:solidFill>
                      <a:prstDash val="solid"/>
                      <a:round/>
                      <a:headEnd type="none" w="med" len="lg"/>
                      <a:tailEnd type="none" w="med" len="med"/>
                    </a:lnB>
                    <a:lnTlToBr>
                      <a:noFill/>
                    </a:lnTlToBr>
                    <a:lnBlToTr>
                      <a:noFill/>
                    </a:lnBlToTr>
                    <a:solidFill>
                      <a:schemeClr val="accent1"/>
                    </a:solidFill>
                  </a:tcPr>
                </a:tc>
              </a:tr>
              <a:tr h="60642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CA" sz="2400" b="0" i="0" u="none" strike="noStrike" cap="none" normalizeH="0" baseline="0" smtClean="0">
                          <a:ln>
                            <a:noFill/>
                          </a:ln>
                          <a:solidFill>
                            <a:schemeClr val="tx1"/>
                          </a:solidFill>
                          <a:effectLst/>
                          <a:latin typeface="Times New Roman" pitchFamily="18" charset="0"/>
                          <a:cs typeface="Arial" charset="0"/>
                        </a:rPr>
                        <a:t>2</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lg"/>
                      <a:tailEnd type="none" w="med" len="med"/>
                    </a:lnL>
                    <a:lnR w="12700" cap="flat" cmpd="sng" algn="ctr">
                      <a:solidFill>
                        <a:schemeClr val="tx1"/>
                      </a:solidFill>
                      <a:prstDash val="solid"/>
                      <a:round/>
                      <a:headEnd type="none" w="med" len="lg"/>
                      <a:tailEnd type="none" w="med" len="med"/>
                    </a:lnR>
                    <a:lnT w="12700" cap="flat" cmpd="sng" algn="ctr">
                      <a:solidFill>
                        <a:schemeClr val="tx1"/>
                      </a:solidFill>
                      <a:prstDash val="solid"/>
                      <a:round/>
                      <a:headEnd type="none" w="med" len="lg"/>
                      <a:tailEnd type="none" w="med" len="med"/>
                    </a:lnT>
                    <a:lnB w="12700" cap="flat" cmpd="sng" algn="ctr">
                      <a:solidFill>
                        <a:schemeClr val="tx1"/>
                      </a:solidFill>
                      <a:prstDash val="solid"/>
                      <a:round/>
                      <a:headEnd type="none" w="med" len="lg"/>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CA" sz="2400" b="0" i="0" u="none" strike="noStrike" cap="none" normalizeH="0" baseline="0" smtClean="0">
                          <a:ln>
                            <a:noFill/>
                          </a:ln>
                          <a:solidFill>
                            <a:schemeClr val="tx1"/>
                          </a:solidFill>
                          <a:effectLst/>
                          <a:latin typeface="Times New Roman" pitchFamily="18" charset="0"/>
                          <a:cs typeface="Arial" charset="0"/>
                        </a:rPr>
                        <a:t>3000</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lg"/>
                      <a:tailEnd type="none" w="med" len="med"/>
                    </a:lnL>
                    <a:lnR w="12700" cap="flat" cmpd="sng" algn="ctr">
                      <a:solidFill>
                        <a:schemeClr val="tx1"/>
                      </a:solidFill>
                      <a:prstDash val="solid"/>
                      <a:round/>
                      <a:headEnd type="none" w="med" len="lg"/>
                      <a:tailEnd type="none" w="med" len="med"/>
                    </a:lnR>
                    <a:lnT w="12700" cap="flat" cmpd="sng" algn="ctr">
                      <a:solidFill>
                        <a:schemeClr val="tx1"/>
                      </a:solidFill>
                      <a:prstDash val="solid"/>
                      <a:round/>
                      <a:headEnd type="none" w="med" len="lg"/>
                      <a:tailEnd type="none" w="med" len="med"/>
                    </a:lnT>
                    <a:lnB w="12700" cap="flat" cmpd="sng" algn="ctr">
                      <a:solidFill>
                        <a:schemeClr val="tx1"/>
                      </a:solidFill>
                      <a:prstDash val="solid"/>
                      <a:round/>
                      <a:headEnd type="none" w="med"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CA" sz="2400" b="0" i="0" u="none" strike="noStrike" cap="none" normalizeH="0" baseline="0" smtClean="0">
                          <a:ln>
                            <a:noFill/>
                          </a:ln>
                          <a:solidFill>
                            <a:schemeClr val="tx1"/>
                          </a:solidFill>
                          <a:effectLst/>
                          <a:latin typeface="Times New Roman" pitchFamily="18" charset="0"/>
                          <a:cs typeface="Arial" charset="0"/>
                        </a:rPr>
                        <a:t>3600</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lg"/>
                      <a:tailEnd type="none" w="med" len="med"/>
                    </a:lnL>
                    <a:lnR w="12700" cap="flat" cmpd="sng" algn="ctr">
                      <a:solidFill>
                        <a:schemeClr val="tx1"/>
                      </a:solidFill>
                      <a:prstDash val="solid"/>
                      <a:round/>
                      <a:headEnd type="none" w="med" len="lg"/>
                      <a:tailEnd type="none" w="med" len="med"/>
                    </a:lnR>
                    <a:lnT w="12700" cap="flat" cmpd="sng" algn="ctr">
                      <a:solidFill>
                        <a:schemeClr val="tx1"/>
                      </a:solidFill>
                      <a:prstDash val="solid"/>
                      <a:round/>
                      <a:headEnd type="none" w="med" len="lg"/>
                      <a:tailEnd type="none" w="med" len="med"/>
                    </a:lnT>
                    <a:lnB w="12700" cap="flat" cmpd="sng" algn="ctr">
                      <a:solidFill>
                        <a:schemeClr val="tx1"/>
                      </a:solidFill>
                      <a:prstDash val="solid"/>
                      <a:round/>
                      <a:headEnd type="none" w="med" len="lg"/>
                      <a:tailEnd type="none" w="med" len="med"/>
                    </a:lnB>
                    <a:lnTlToBr>
                      <a:noFill/>
                    </a:lnTlToBr>
                    <a:lnBlToTr>
                      <a:noFill/>
                    </a:lnBlToTr>
                    <a:noFill/>
                  </a:tcPr>
                </a:tc>
              </a:tr>
              <a:tr h="60642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CA" sz="2400" b="0" i="0" u="none" strike="noStrike" cap="none" normalizeH="0" baseline="0" smtClean="0">
                          <a:ln>
                            <a:noFill/>
                          </a:ln>
                          <a:solidFill>
                            <a:schemeClr val="tx1"/>
                          </a:solidFill>
                          <a:effectLst/>
                          <a:latin typeface="Times New Roman" pitchFamily="18" charset="0"/>
                          <a:cs typeface="Arial" charset="0"/>
                        </a:rPr>
                        <a:t>4</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lg"/>
                      <a:tailEnd type="none" w="med" len="med"/>
                    </a:lnL>
                    <a:lnR w="12700" cap="flat" cmpd="sng" algn="ctr">
                      <a:solidFill>
                        <a:schemeClr val="tx1"/>
                      </a:solidFill>
                      <a:prstDash val="solid"/>
                      <a:round/>
                      <a:headEnd type="none" w="med" len="lg"/>
                      <a:tailEnd type="none" w="med" len="med"/>
                    </a:lnR>
                    <a:lnT w="12700" cap="flat" cmpd="sng" algn="ctr">
                      <a:solidFill>
                        <a:schemeClr val="tx1"/>
                      </a:solidFill>
                      <a:prstDash val="solid"/>
                      <a:round/>
                      <a:headEnd type="none" w="med" len="lg"/>
                      <a:tailEnd type="none" w="med" len="med"/>
                    </a:lnT>
                    <a:lnB w="12700" cap="flat" cmpd="sng" algn="ctr">
                      <a:solidFill>
                        <a:schemeClr val="tx1"/>
                      </a:solidFill>
                      <a:prstDash val="solid"/>
                      <a:round/>
                      <a:headEnd type="none" w="med" len="lg"/>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CA" sz="2400" b="0" i="0" u="none" strike="noStrike" cap="none" normalizeH="0" baseline="0" smtClean="0">
                          <a:ln>
                            <a:noFill/>
                          </a:ln>
                          <a:solidFill>
                            <a:schemeClr val="tx1"/>
                          </a:solidFill>
                          <a:effectLst/>
                          <a:latin typeface="Times New Roman" pitchFamily="18" charset="0"/>
                          <a:cs typeface="Arial" charset="0"/>
                        </a:rPr>
                        <a:t>1500</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lg"/>
                      <a:tailEnd type="none" w="med" len="med"/>
                    </a:lnL>
                    <a:lnR w="12700" cap="flat" cmpd="sng" algn="ctr">
                      <a:solidFill>
                        <a:schemeClr val="tx1"/>
                      </a:solidFill>
                      <a:prstDash val="solid"/>
                      <a:round/>
                      <a:headEnd type="none" w="med" len="lg"/>
                      <a:tailEnd type="none" w="med" len="med"/>
                    </a:lnR>
                    <a:lnT w="12700" cap="flat" cmpd="sng" algn="ctr">
                      <a:solidFill>
                        <a:schemeClr val="tx1"/>
                      </a:solidFill>
                      <a:prstDash val="solid"/>
                      <a:round/>
                      <a:headEnd type="none" w="med" len="lg"/>
                      <a:tailEnd type="none" w="med" len="med"/>
                    </a:lnT>
                    <a:lnB w="12700" cap="flat" cmpd="sng" algn="ctr">
                      <a:solidFill>
                        <a:schemeClr val="tx1"/>
                      </a:solidFill>
                      <a:prstDash val="solid"/>
                      <a:round/>
                      <a:headEnd type="none" w="med"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CA" sz="2400" b="0" i="0" u="none" strike="noStrike" cap="none" normalizeH="0" baseline="0" smtClean="0">
                          <a:ln>
                            <a:noFill/>
                          </a:ln>
                          <a:solidFill>
                            <a:schemeClr val="tx1"/>
                          </a:solidFill>
                          <a:effectLst/>
                          <a:latin typeface="Times New Roman" pitchFamily="18" charset="0"/>
                          <a:cs typeface="Arial" charset="0"/>
                        </a:rPr>
                        <a:t>1800</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lg"/>
                      <a:tailEnd type="none" w="med" len="med"/>
                    </a:lnL>
                    <a:lnR w="12700" cap="flat" cmpd="sng" algn="ctr">
                      <a:solidFill>
                        <a:schemeClr val="tx1"/>
                      </a:solidFill>
                      <a:prstDash val="solid"/>
                      <a:round/>
                      <a:headEnd type="none" w="med" len="lg"/>
                      <a:tailEnd type="none" w="med" len="med"/>
                    </a:lnR>
                    <a:lnT w="12700" cap="flat" cmpd="sng" algn="ctr">
                      <a:solidFill>
                        <a:schemeClr val="tx1"/>
                      </a:solidFill>
                      <a:prstDash val="solid"/>
                      <a:round/>
                      <a:headEnd type="none" w="med" len="lg"/>
                      <a:tailEnd type="none" w="med" len="med"/>
                    </a:lnT>
                    <a:lnB w="12700" cap="flat" cmpd="sng" algn="ctr">
                      <a:solidFill>
                        <a:schemeClr val="tx1"/>
                      </a:solidFill>
                      <a:prstDash val="solid"/>
                      <a:round/>
                      <a:headEnd type="none" w="med" len="lg"/>
                      <a:tailEnd type="none" w="med" len="med"/>
                    </a:lnB>
                    <a:lnTlToBr>
                      <a:noFill/>
                    </a:lnTlToBr>
                    <a:lnBlToTr>
                      <a:noFill/>
                    </a:lnBlToTr>
                    <a:noFill/>
                  </a:tcPr>
                </a:tc>
              </a:tr>
              <a:tr h="60801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CA" sz="2400" b="0" i="0" u="none" strike="noStrike" cap="none" normalizeH="0" baseline="0" smtClean="0">
                          <a:ln>
                            <a:noFill/>
                          </a:ln>
                          <a:solidFill>
                            <a:schemeClr val="tx1"/>
                          </a:solidFill>
                          <a:effectLst/>
                          <a:latin typeface="Times New Roman" pitchFamily="18" charset="0"/>
                          <a:cs typeface="Arial" charset="0"/>
                        </a:rPr>
                        <a:t>6</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lg"/>
                      <a:tailEnd type="none" w="med" len="med"/>
                    </a:lnL>
                    <a:lnR w="12700" cap="flat" cmpd="sng" algn="ctr">
                      <a:solidFill>
                        <a:schemeClr val="tx1"/>
                      </a:solidFill>
                      <a:prstDash val="solid"/>
                      <a:round/>
                      <a:headEnd type="none" w="med" len="lg"/>
                      <a:tailEnd type="none" w="med" len="med"/>
                    </a:lnR>
                    <a:lnT w="12700" cap="flat" cmpd="sng" algn="ctr">
                      <a:solidFill>
                        <a:schemeClr val="tx1"/>
                      </a:solidFill>
                      <a:prstDash val="solid"/>
                      <a:round/>
                      <a:headEnd type="none" w="med" len="lg"/>
                      <a:tailEnd type="none" w="med" len="med"/>
                    </a:lnT>
                    <a:lnB w="12700" cap="flat" cmpd="sng" algn="ctr">
                      <a:solidFill>
                        <a:schemeClr val="tx1"/>
                      </a:solidFill>
                      <a:prstDash val="solid"/>
                      <a:round/>
                      <a:headEnd type="none" w="med" len="lg"/>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CA" sz="2400" b="0" i="0" u="none" strike="noStrike" cap="none" normalizeH="0" baseline="0" smtClean="0">
                          <a:ln>
                            <a:noFill/>
                          </a:ln>
                          <a:solidFill>
                            <a:schemeClr val="tx1"/>
                          </a:solidFill>
                          <a:effectLst/>
                          <a:latin typeface="Times New Roman" pitchFamily="18" charset="0"/>
                          <a:cs typeface="Arial" charset="0"/>
                        </a:rPr>
                        <a:t>1000</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lg"/>
                      <a:tailEnd type="none" w="med" len="med"/>
                    </a:lnL>
                    <a:lnR w="12700" cap="flat" cmpd="sng" algn="ctr">
                      <a:solidFill>
                        <a:schemeClr val="tx1"/>
                      </a:solidFill>
                      <a:prstDash val="solid"/>
                      <a:round/>
                      <a:headEnd type="none" w="med" len="lg"/>
                      <a:tailEnd type="none" w="med" len="med"/>
                    </a:lnR>
                    <a:lnT w="12700" cap="flat" cmpd="sng" algn="ctr">
                      <a:solidFill>
                        <a:schemeClr val="tx1"/>
                      </a:solidFill>
                      <a:prstDash val="solid"/>
                      <a:round/>
                      <a:headEnd type="none" w="med" len="lg"/>
                      <a:tailEnd type="none" w="med" len="med"/>
                    </a:lnT>
                    <a:lnB w="12700" cap="flat" cmpd="sng" algn="ctr">
                      <a:solidFill>
                        <a:schemeClr val="tx1"/>
                      </a:solidFill>
                      <a:prstDash val="solid"/>
                      <a:round/>
                      <a:headEnd type="none" w="med"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CA" sz="2400" b="0" i="0" u="none" strike="noStrike" cap="none" normalizeH="0" baseline="0" smtClean="0">
                          <a:ln>
                            <a:noFill/>
                          </a:ln>
                          <a:solidFill>
                            <a:schemeClr val="tx1"/>
                          </a:solidFill>
                          <a:effectLst/>
                          <a:latin typeface="Times New Roman" pitchFamily="18" charset="0"/>
                          <a:cs typeface="Arial" charset="0"/>
                        </a:rPr>
                        <a:t>1200</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lg"/>
                      <a:tailEnd type="none" w="med" len="med"/>
                    </a:lnL>
                    <a:lnR w="12700" cap="flat" cmpd="sng" algn="ctr">
                      <a:solidFill>
                        <a:schemeClr val="tx1"/>
                      </a:solidFill>
                      <a:prstDash val="solid"/>
                      <a:round/>
                      <a:headEnd type="none" w="med" len="lg"/>
                      <a:tailEnd type="none" w="med" len="med"/>
                    </a:lnR>
                    <a:lnT w="12700" cap="flat" cmpd="sng" algn="ctr">
                      <a:solidFill>
                        <a:schemeClr val="tx1"/>
                      </a:solidFill>
                      <a:prstDash val="solid"/>
                      <a:round/>
                      <a:headEnd type="none" w="med" len="lg"/>
                      <a:tailEnd type="none" w="med" len="med"/>
                    </a:lnT>
                    <a:lnB w="12700" cap="flat" cmpd="sng" algn="ctr">
                      <a:solidFill>
                        <a:schemeClr val="tx1"/>
                      </a:solidFill>
                      <a:prstDash val="solid"/>
                      <a:round/>
                      <a:headEnd type="none" w="med" len="lg"/>
                      <a:tailEnd type="none" w="med" len="med"/>
                    </a:lnB>
                    <a:lnTlToBr>
                      <a:noFill/>
                    </a:lnTlToBr>
                    <a:lnBlToTr>
                      <a:noFill/>
                    </a:lnBlToTr>
                    <a:noFill/>
                  </a:tcPr>
                </a:tc>
              </a:tr>
              <a:tr h="60642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CA" sz="2400" b="0" i="0" u="none" strike="noStrike" cap="none" normalizeH="0" baseline="0" smtClean="0">
                          <a:ln>
                            <a:noFill/>
                          </a:ln>
                          <a:solidFill>
                            <a:schemeClr val="tx1"/>
                          </a:solidFill>
                          <a:effectLst/>
                          <a:latin typeface="Times New Roman" pitchFamily="18" charset="0"/>
                          <a:cs typeface="Arial" charset="0"/>
                        </a:rPr>
                        <a:t>8</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lg"/>
                      <a:tailEnd type="none" w="med" len="med"/>
                    </a:lnL>
                    <a:lnR w="12700" cap="flat" cmpd="sng" algn="ctr">
                      <a:solidFill>
                        <a:schemeClr val="tx1"/>
                      </a:solidFill>
                      <a:prstDash val="solid"/>
                      <a:round/>
                      <a:headEnd type="none" w="med" len="lg"/>
                      <a:tailEnd type="none" w="med" len="med"/>
                    </a:lnR>
                    <a:lnT w="12700" cap="flat" cmpd="sng" algn="ctr">
                      <a:solidFill>
                        <a:schemeClr val="tx1"/>
                      </a:solidFill>
                      <a:prstDash val="solid"/>
                      <a:round/>
                      <a:headEnd type="none" w="med" len="lg"/>
                      <a:tailEnd type="none" w="med" len="med"/>
                    </a:lnT>
                    <a:lnB w="12700" cap="flat" cmpd="sng" algn="ctr">
                      <a:solidFill>
                        <a:schemeClr val="tx1"/>
                      </a:solidFill>
                      <a:prstDash val="solid"/>
                      <a:round/>
                      <a:headEnd type="none" w="med" len="lg"/>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CA" sz="2400" b="0" i="0" u="none" strike="noStrike" cap="none" normalizeH="0" baseline="0" smtClean="0">
                          <a:ln>
                            <a:noFill/>
                          </a:ln>
                          <a:solidFill>
                            <a:schemeClr val="tx1"/>
                          </a:solidFill>
                          <a:effectLst/>
                          <a:latin typeface="Times New Roman" pitchFamily="18" charset="0"/>
                          <a:cs typeface="Arial" charset="0"/>
                        </a:rPr>
                        <a:t>750</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lg"/>
                      <a:tailEnd type="none" w="med" len="med"/>
                    </a:lnL>
                    <a:lnR w="12700" cap="flat" cmpd="sng" algn="ctr">
                      <a:solidFill>
                        <a:schemeClr val="tx1"/>
                      </a:solidFill>
                      <a:prstDash val="solid"/>
                      <a:round/>
                      <a:headEnd type="none" w="med" len="lg"/>
                      <a:tailEnd type="none" w="med" len="med"/>
                    </a:lnR>
                    <a:lnT w="12700" cap="flat" cmpd="sng" algn="ctr">
                      <a:solidFill>
                        <a:schemeClr val="tx1"/>
                      </a:solidFill>
                      <a:prstDash val="solid"/>
                      <a:round/>
                      <a:headEnd type="none" w="med" len="lg"/>
                      <a:tailEnd type="none" w="med" len="med"/>
                    </a:lnT>
                    <a:lnB w="12700" cap="flat" cmpd="sng" algn="ctr">
                      <a:solidFill>
                        <a:schemeClr val="tx1"/>
                      </a:solidFill>
                      <a:prstDash val="solid"/>
                      <a:round/>
                      <a:headEnd type="none" w="med"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CA" sz="2400" b="0" i="0" u="none" strike="noStrike" cap="none" normalizeH="0" baseline="0" smtClean="0">
                          <a:ln>
                            <a:noFill/>
                          </a:ln>
                          <a:solidFill>
                            <a:schemeClr val="tx1"/>
                          </a:solidFill>
                          <a:effectLst/>
                          <a:latin typeface="Times New Roman" pitchFamily="18" charset="0"/>
                          <a:cs typeface="Arial" charset="0"/>
                        </a:rPr>
                        <a:t>900</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lg"/>
                      <a:tailEnd type="none" w="med" len="med"/>
                    </a:lnL>
                    <a:lnR w="12700" cap="flat" cmpd="sng" algn="ctr">
                      <a:solidFill>
                        <a:schemeClr val="tx1"/>
                      </a:solidFill>
                      <a:prstDash val="solid"/>
                      <a:round/>
                      <a:headEnd type="none" w="med" len="lg"/>
                      <a:tailEnd type="none" w="med" len="med"/>
                    </a:lnR>
                    <a:lnT w="12700" cap="flat" cmpd="sng" algn="ctr">
                      <a:solidFill>
                        <a:schemeClr val="tx1"/>
                      </a:solidFill>
                      <a:prstDash val="solid"/>
                      <a:round/>
                      <a:headEnd type="none" w="med" len="lg"/>
                      <a:tailEnd type="none" w="med" len="med"/>
                    </a:lnT>
                    <a:lnB w="12700" cap="flat" cmpd="sng" algn="ctr">
                      <a:solidFill>
                        <a:schemeClr val="tx1"/>
                      </a:solidFill>
                      <a:prstDash val="solid"/>
                      <a:round/>
                      <a:headEnd type="none" w="med" len="lg"/>
                      <a:tailEnd type="none" w="med" len="med"/>
                    </a:lnB>
                    <a:lnTlToBr>
                      <a:noFill/>
                    </a:lnTlToBr>
                    <a:lnBlToTr>
                      <a:noFill/>
                    </a:lnBlToTr>
                    <a:noFill/>
                  </a:tcPr>
                </a:tc>
              </a:tr>
              <a:tr h="60642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CA" sz="2400" b="0" i="0" u="none" strike="noStrike" cap="none" normalizeH="0" baseline="0" smtClean="0">
                          <a:ln>
                            <a:noFill/>
                          </a:ln>
                          <a:solidFill>
                            <a:schemeClr val="tx1"/>
                          </a:solidFill>
                          <a:effectLst/>
                          <a:latin typeface="Times New Roman" pitchFamily="18" charset="0"/>
                          <a:cs typeface="Arial" charset="0"/>
                        </a:rPr>
                        <a:t>10</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lg"/>
                      <a:tailEnd type="none" w="med" len="med"/>
                    </a:lnL>
                    <a:lnR w="12700" cap="flat" cmpd="sng" algn="ctr">
                      <a:solidFill>
                        <a:schemeClr val="tx1"/>
                      </a:solidFill>
                      <a:prstDash val="solid"/>
                      <a:round/>
                      <a:headEnd type="none" w="med" len="lg"/>
                      <a:tailEnd type="none" w="med" len="med"/>
                    </a:lnR>
                    <a:lnT w="12700" cap="flat" cmpd="sng" algn="ctr">
                      <a:solidFill>
                        <a:schemeClr val="tx1"/>
                      </a:solidFill>
                      <a:prstDash val="solid"/>
                      <a:round/>
                      <a:headEnd type="none" w="med" len="lg"/>
                      <a:tailEnd type="none" w="med" len="med"/>
                    </a:lnT>
                    <a:lnB w="12700" cap="flat" cmpd="sng" algn="ctr">
                      <a:solidFill>
                        <a:schemeClr val="tx1"/>
                      </a:solidFill>
                      <a:prstDash val="solid"/>
                      <a:round/>
                      <a:headEnd type="none" w="med" len="lg"/>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CA" sz="2400" b="0" i="0" u="none" strike="noStrike" cap="none" normalizeH="0" baseline="0" smtClean="0">
                          <a:ln>
                            <a:noFill/>
                          </a:ln>
                          <a:solidFill>
                            <a:schemeClr val="tx1"/>
                          </a:solidFill>
                          <a:effectLst/>
                          <a:latin typeface="Times New Roman" pitchFamily="18" charset="0"/>
                          <a:cs typeface="Arial" charset="0"/>
                        </a:rPr>
                        <a:t>600</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lg"/>
                      <a:tailEnd type="none" w="med" len="med"/>
                    </a:lnL>
                    <a:lnR w="12700" cap="flat" cmpd="sng" algn="ctr">
                      <a:solidFill>
                        <a:schemeClr val="tx1"/>
                      </a:solidFill>
                      <a:prstDash val="solid"/>
                      <a:round/>
                      <a:headEnd type="none" w="med" len="lg"/>
                      <a:tailEnd type="none" w="med" len="med"/>
                    </a:lnR>
                    <a:lnT w="12700" cap="flat" cmpd="sng" algn="ctr">
                      <a:solidFill>
                        <a:schemeClr val="tx1"/>
                      </a:solidFill>
                      <a:prstDash val="solid"/>
                      <a:round/>
                      <a:headEnd type="none" w="med" len="lg"/>
                      <a:tailEnd type="none" w="med" len="med"/>
                    </a:lnT>
                    <a:lnB w="12700" cap="flat" cmpd="sng" algn="ctr">
                      <a:solidFill>
                        <a:schemeClr val="tx1"/>
                      </a:solidFill>
                      <a:prstDash val="solid"/>
                      <a:round/>
                      <a:headEnd type="none" w="med"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CA" sz="2400" b="0" i="0" u="none" strike="noStrike" cap="none" normalizeH="0" baseline="0" smtClean="0">
                          <a:ln>
                            <a:noFill/>
                          </a:ln>
                          <a:solidFill>
                            <a:schemeClr val="tx1"/>
                          </a:solidFill>
                          <a:effectLst/>
                          <a:latin typeface="Times New Roman" pitchFamily="18" charset="0"/>
                          <a:cs typeface="Arial" charset="0"/>
                        </a:rPr>
                        <a:t>720</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lg"/>
                      <a:tailEnd type="none" w="med" len="med"/>
                    </a:lnL>
                    <a:lnR w="12700" cap="flat" cmpd="sng" algn="ctr">
                      <a:solidFill>
                        <a:schemeClr val="tx1"/>
                      </a:solidFill>
                      <a:prstDash val="solid"/>
                      <a:round/>
                      <a:headEnd type="none" w="med" len="lg"/>
                      <a:tailEnd type="none" w="med" len="med"/>
                    </a:lnR>
                    <a:lnT w="12700" cap="flat" cmpd="sng" algn="ctr">
                      <a:solidFill>
                        <a:schemeClr val="tx1"/>
                      </a:solidFill>
                      <a:prstDash val="solid"/>
                      <a:round/>
                      <a:headEnd type="none" w="med" len="lg"/>
                      <a:tailEnd type="none" w="med" len="med"/>
                    </a:lnT>
                    <a:lnB w="12700" cap="flat" cmpd="sng" algn="ctr">
                      <a:solidFill>
                        <a:schemeClr val="tx1"/>
                      </a:solidFill>
                      <a:prstDash val="solid"/>
                      <a:round/>
                      <a:headEnd type="none" w="med" len="lg"/>
                      <a:tailEnd type="none" w="med" len="med"/>
                    </a:lnB>
                    <a:lnTlToBr>
                      <a:noFill/>
                    </a:lnTlToBr>
                    <a:lnBlToTr>
                      <a:noFill/>
                    </a:lnBlToTr>
                    <a:noFill/>
                  </a:tcPr>
                </a:tc>
              </a:tr>
              <a:tr h="60642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CA" sz="2400" b="0" i="0" u="none" strike="noStrike" cap="none" normalizeH="0" baseline="0" smtClean="0">
                          <a:ln>
                            <a:noFill/>
                          </a:ln>
                          <a:solidFill>
                            <a:schemeClr val="tx1"/>
                          </a:solidFill>
                          <a:effectLst/>
                          <a:latin typeface="Times New Roman" pitchFamily="18" charset="0"/>
                          <a:cs typeface="Arial" charset="0"/>
                        </a:rPr>
                        <a:t>12</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lg"/>
                      <a:tailEnd type="none" w="med" len="med"/>
                    </a:lnL>
                    <a:lnR w="12700" cap="flat" cmpd="sng" algn="ctr">
                      <a:solidFill>
                        <a:schemeClr val="tx1"/>
                      </a:solidFill>
                      <a:prstDash val="solid"/>
                      <a:round/>
                      <a:headEnd type="none" w="med" len="lg"/>
                      <a:tailEnd type="none" w="med" len="med"/>
                    </a:lnR>
                    <a:lnT w="12700" cap="flat" cmpd="sng" algn="ctr">
                      <a:solidFill>
                        <a:schemeClr val="tx1"/>
                      </a:solidFill>
                      <a:prstDash val="solid"/>
                      <a:round/>
                      <a:headEnd type="none" w="med" len="lg"/>
                      <a:tailEnd type="none" w="med" len="med"/>
                    </a:lnT>
                    <a:lnB w="12700" cap="flat" cmpd="sng" algn="ctr">
                      <a:solidFill>
                        <a:schemeClr val="tx1"/>
                      </a:solidFill>
                      <a:prstDash val="solid"/>
                      <a:round/>
                      <a:headEnd type="none" w="med" len="lg"/>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CA" sz="2400" b="0" i="0" u="none" strike="noStrike" cap="none" normalizeH="0" baseline="0" smtClean="0">
                          <a:ln>
                            <a:noFill/>
                          </a:ln>
                          <a:solidFill>
                            <a:schemeClr val="tx1"/>
                          </a:solidFill>
                          <a:effectLst/>
                          <a:latin typeface="Times New Roman" pitchFamily="18" charset="0"/>
                          <a:cs typeface="Arial" charset="0"/>
                        </a:rPr>
                        <a:t>500</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lg"/>
                      <a:tailEnd type="none" w="med" len="med"/>
                    </a:lnL>
                    <a:lnR w="12700" cap="flat" cmpd="sng" algn="ctr">
                      <a:solidFill>
                        <a:schemeClr val="tx1"/>
                      </a:solidFill>
                      <a:prstDash val="solid"/>
                      <a:round/>
                      <a:headEnd type="none" w="med" len="lg"/>
                      <a:tailEnd type="none" w="med" len="med"/>
                    </a:lnR>
                    <a:lnT w="12700" cap="flat" cmpd="sng" algn="ctr">
                      <a:solidFill>
                        <a:schemeClr val="tx1"/>
                      </a:solidFill>
                      <a:prstDash val="solid"/>
                      <a:round/>
                      <a:headEnd type="none" w="med" len="lg"/>
                      <a:tailEnd type="none" w="med" len="med"/>
                    </a:lnT>
                    <a:lnB w="12700" cap="flat" cmpd="sng" algn="ctr">
                      <a:solidFill>
                        <a:schemeClr val="tx1"/>
                      </a:solidFill>
                      <a:prstDash val="solid"/>
                      <a:round/>
                      <a:headEnd type="none" w="med" len="lg"/>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CA" sz="2400" b="0" i="0" u="none" strike="noStrike" cap="none" normalizeH="0" baseline="0" smtClean="0">
                          <a:ln>
                            <a:noFill/>
                          </a:ln>
                          <a:solidFill>
                            <a:schemeClr val="tx1"/>
                          </a:solidFill>
                          <a:effectLst/>
                          <a:latin typeface="Times New Roman" pitchFamily="18" charset="0"/>
                          <a:cs typeface="Arial" charset="0"/>
                        </a:rPr>
                        <a:t>600</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lg"/>
                      <a:tailEnd type="none" w="med" len="med"/>
                    </a:lnL>
                    <a:lnR w="12700" cap="flat" cmpd="sng" algn="ctr">
                      <a:solidFill>
                        <a:schemeClr val="tx1"/>
                      </a:solidFill>
                      <a:prstDash val="solid"/>
                      <a:round/>
                      <a:headEnd type="none" w="med" len="lg"/>
                      <a:tailEnd type="none" w="med" len="med"/>
                    </a:lnR>
                    <a:lnT w="12700" cap="flat" cmpd="sng" algn="ctr">
                      <a:solidFill>
                        <a:schemeClr val="tx1"/>
                      </a:solidFill>
                      <a:prstDash val="solid"/>
                      <a:round/>
                      <a:headEnd type="none" w="med" len="lg"/>
                      <a:tailEnd type="none" w="med" len="med"/>
                    </a:lnT>
                    <a:lnB w="12700" cap="flat" cmpd="sng" algn="ctr">
                      <a:solidFill>
                        <a:schemeClr val="tx1"/>
                      </a:solidFill>
                      <a:prstDash val="solid"/>
                      <a:round/>
                      <a:headEnd type="none" w="med" len="lg"/>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937062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274638"/>
            <a:ext cx="8229600" cy="850106"/>
          </a:xfrm>
        </p:spPr>
        <p:txBody>
          <a:bodyPr/>
          <a:lstStyle/>
          <a:p>
            <a:r>
              <a:rPr lang="en-CA" sz="4000" b="1" dirty="0"/>
              <a:t>Rotating Magnetic Field</a:t>
            </a:r>
            <a:endParaRPr lang="en-US" sz="4000" b="1" dirty="0"/>
          </a:p>
        </p:txBody>
      </p:sp>
      <p:pic>
        <p:nvPicPr>
          <p:cNvPr id="95257" name="Picture 25" descr="3phase4"/>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107950" y="1700213"/>
            <a:ext cx="5297488" cy="40401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450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6136" y="2204864"/>
            <a:ext cx="2981325" cy="281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37545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CA" b="1"/>
              <a:t>Rotating Magnetic Field</a:t>
            </a:r>
            <a:endParaRPr lang="en-US" b="1"/>
          </a:p>
        </p:txBody>
      </p:sp>
      <p:pic>
        <p:nvPicPr>
          <p:cNvPr id="106508" name="Picture 12" descr="3phase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950" y="1700213"/>
            <a:ext cx="5297488" cy="404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66372" y="1916832"/>
            <a:ext cx="3521070" cy="3823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69443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8419"/>
            <a:ext cx="8229600" cy="1143000"/>
          </a:xfrm>
        </p:spPr>
        <p:txBody>
          <a:bodyPr/>
          <a:lstStyle/>
          <a:p>
            <a:r>
              <a:rPr lang="en-CA" b="1" dirty="0"/>
              <a:t>Principle of operation</a:t>
            </a:r>
            <a:endParaRPr lang="en-US" b="1" dirty="0"/>
          </a:p>
        </p:txBody>
      </p:sp>
      <mc:AlternateContent xmlns:mc="http://schemas.openxmlformats.org/markup-compatibility/2006">
        <mc:Choice xmlns:a14="http://schemas.microsoft.com/office/drawing/2010/main" xmlns="" Requires="a14">
          <p:sp>
            <p:nvSpPr>
              <p:cNvPr id="29699" name="Rectangle 3"/>
              <p:cNvSpPr>
                <a:spLocks noGrp="1" noChangeArrowheads="1"/>
              </p:cNvSpPr>
              <p:nvPr>
                <p:ph type="body" idx="1"/>
              </p:nvPr>
            </p:nvSpPr>
            <p:spPr>
              <a:xfrm>
                <a:off x="481012" y="1052736"/>
                <a:ext cx="8181975" cy="4968552"/>
              </a:xfrm>
            </p:spPr>
            <p:txBody>
              <a:bodyPr/>
              <a:lstStyle/>
              <a:p>
                <a:r>
                  <a:rPr lang="en-CA" sz="2400" dirty="0" smtClean="0"/>
                  <a:t>This rotating magnetic field cuts the rotor windings and produces an induced voltage in the rotor windings</a:t>
                </a:r>
                <a:endParaRPr lang="en-US" sz="2400" dirty="0"/>
              </a:p>
              <a:p>
                <a:r>
                  <a:rPr lang="en-CA" sz="2400" dirty="0"/>
                  <a:t>Due to the fact that the rotor windings are short circuited, for both squirrel cage and wound-rotor, </a:t>
                </a:r>
                <a:r>
                  <a:rPr lang="en-CA" sz="2400" dirty="0" smtClean="0"/>
                  <a:t>a current </a:t>
                </a:r>
                <a:r>
                  <a:rPr lang="en-CA" sz="2400" dirty="0"/>
                  <a:t>flows in the rotor windings</a:t>
                </a:r>
              </a:p>
              <a:p>
                <a:r>
                  <a:rPr lang="en-CA" sz="2400" dirty="0"/>
                  <a:t>The rotor current produces another magnetic field</a:t>
                </a:r>
              </a:p>
              <a:p>
                <a:r>
                  <a:rPr lang="en-CA" sz="2400" dirty="0"/>
                  <a:t>A torque is produced as a result of the interaction of those two magnetic fields</a:t>
                </a:r>
              </a:p>
              <a:p>
                <a:pPr marL="0" indent="0">
                  <a:buNone/>
                </a:pPr>
                <a14:m>
                  <m:oMathPara xmlns:m="http://schemas.openxmlformats.org/officeDocument/2006/math">
                    <m:oMathParaPr>
                      <m:jc m:val="centerGroup"/>
                    </m:oMathParaPr>
                    <m:oMath xmlns:m="http://schemas.openxmlformats.org/officeDocument/2006/math">
                      <m:sSub>
                        <m:sSubPr>
                          <m:ctrlPr>
                            <a:rPr lang="en-CA" sz="2400" i="1" smtClean="0">
                              <a:latin typeface="Cambria Math" panose="02040503050406030204" pitchFamily="18" charset="0"/>
                            </a:rPr>
                          </m:ctrlPr>
                        </m:sSubPr>
                        <m:e>
                          <m:r>
                            <a:rPr lang="en-US" sz="2400" b="0" i="1" smtClean="0">
                              <a:latin typeface="Cambria Math"/>
                            </a:rPr>
                            <m:t>𝑇</m:t>
                          </m:r>
                        </m:e>
                        <m:sub>
                          <m:r>
                            <a:rPr lang="en-US" sz="2400" b="0" i="1" smtClean="0">
                              <a:latin typeface="Cambria Math"/>
                            </a:rPr>
                            <m:t>𝑖𝑛𝑑</m:t>
                          </m:r>
                        </m:sub>
                      </m:sSub>
                      <m:r>
                        <a:rPr lang="en-US" sz="2400" b="0" i="1" smtClean="0">
                          <a:latin typeface="Cambria Math"/>
                        </a:rPr>
                        <m:t>=</m:t>
                      </m:r>
                      <m:r>
                        <a:rPr lang="en-US" sz="2400" b="0" i="1" smtClean="0">
                          <a:latin typeface="Cambria Math"/>
                        </a:rPr>
                        <m:t>𝑘</m:t>
                      </m:r>
                      <m:sSub>
                        <m:sSubPr>
                          <m:ctrlPr>
                            <a:rPr lang="en-US" sz="2400" b="0" i="1" smtClean="0">
                              <a:latin typeface="Cambria Math" panose="02040503050406030204" pitchFamily="18" charset="0"/>
                            </a:rPr>
                          </m:ctrlPr>
                        </m:sSubPr>
                        <m:e>
                          <m:r>
                            <a:rPr lang="en-US" sz="2400" b="0" i="1" smtClean="0">
                              <a:latin typeface="Cambria Math"/>
                            </a:rPr>
                            <m:t>𝐵</m:t>
                          </m:r>
                        </m:e>
                        <m:sub>
                          <m:r>
                            <a:rPr lang="en-US" sz="2400" b="0" i="1" smtClean="0">
                              <a:latin typeface="Cambria Math"/>
                            </a:rPr>
                            <m:t>𝑟</m:t>
                          </m:r>
                        </m:sub>
                      </m:sSub>
                      <m:sSub>
                        <m:sSubPr>
                          <m:ctrlPr>
                            <a:rPr lang="en-US" sz="2400" b="0" i="1" smtClean="0">
                              <a:latin typeface="Cambria Math" panose="02040503050406030204" pitchFamily="18" charset="0"/>
                            </a:rPr>
                          </m:ctrlPr>
                        </m:sSubPr>
                        <m:e>
                          <m:r>
                            <a:rPr lang="en-US" sz="2400" b="0" i="1" smtClean="0">
                              <a:latin typeface="Cambria Math"/>
                            </a:rPr>
                            <m:t>𝐵</m:t>
                          </m:r>
                        </m:e>
                        <m:sub>
                          <m:r>
                            <a:rPr lang="en-US" sz="2400" b="0" i="1" smtClean="0">
                              <a:latin typeface="Cambria Math"/>
                            </a:rPr>
                            <m:t>𝑠</m:t>
                          </m:r>
                        </m:sub>
                      </m:sSub>
                    </m:oMath>
                  </m:oMathPara>
                </a14:m>
                <a:endParaRPr lang="en-CA" sz="2400" dirty="0"/>
              </a:p>
              <a:p>
                <a:pPr marL="0" indent="0">
                  <a:buFont typeface="Wingdings" pitchFamily="2" charset="2"/>
                  <a:buNone/>
                </a:pPr>
                <a:r>
                  <a:rPr lang="en-CA" sz="2400" dirty="0" smtClean="0"/>
                  <a:t>Where </a:t>
                </a:r>
                <a14:m>
                  <m:oMath xmlns:m="http://schemas.openxmlformats.org/officeDocument/2006/math">
                    <m:sSub>
                      <m:sSubPr>
                        <m:ctrlPr>
                          <a:rPr lang="en-CA" sz="2400" i="1">
                            <a:latin typeface="Cambria Math" panose="02040503050406030204" pitchFamily="18" charset="0"/>
                          </a:rPr>
                        </m:ctrlPr>
                      </m:sSubPr>
                      <m:e>
                        <m:r>
                          <a:rPr lang="en-US" sz="2400" i="1">
                            <a:latin typeface="Cambria Math"/>
                          </a:rPr>
                          <m:t>𝑇</m:t>
                        </m:r>
                      </m:e>
                      <m:sub>
                        <m:r>
                          <a:rPr lang="en-US" sz="2400" i="1">
                            <a:latin typeface="Cambria Math"/>
                          </a:rPr>
                          <m:t>𝑖𝑛𝑑</m:t>
                        </m:r>
                      </m:sub>
                    </m:sSub>
                    <m:r>
                      <a:rPr lang="en-US" sz="2400" i="1">
                        <a:latin typeface="Cambria Math"/>
                      </a:rPr>
                      <m:t> </m:t>
                    </m:r>
                  </m:oMath>
                </a14:m>
                <a:r>
                  <a:rPr lang="en-CA" sz="2400" dirty="0" smtClean="0"/>
                  <a:t> is </a:t>
                </a:r>
                <a:r>
                  <a:rPr lang="en-CA" sz="2400" dirty="0"/>
                  <a:t>the induced torque and </a:t>
                </a:r>
                <a:r>
                  <a:rPr lang="en-CA" sz="2400" i="1" dirty="0"/>
                  <a:t>B</a:t>
                </a:r>
                <a:r>
                  <a:rPr lang="en-CA" sz="2400" i="1" baseline="-25000" dirty="0"/>
                  <a:t>R</a:t>
                </a:r>
                <a:r>
                  <a:rPr lang="en-CA" sz="2400" dirty="0"/>
                  <a:t> and </a:t>
                </a:r>
                <a:r>
                  <a:rPr lang="en-CA" sz="2400" i="1" dirty="0"/>
                  <a:t>B</a:t>
                </a:r>
                <a:r>
                  <a:rPr lang="en-CA" sz="2400" i="1" baseline="-25000" dirty="0"/>
                  <a:t>S</a:t>
                </a:r>
                <a:r>
                  <a:rPr lang="en-CA" sz="2400" dirty="0"/>
                  <a:t> are the magnetic flux densities of the rotor and the stator </a:t>
                </a:r>
                <a:r>
                  <a:rPr lang="en-CA" sz="2400" dirty="0" smtClean="0"/>
                  <a:t>respectively.</a:t>
                </a:r>
                <a:endParaRPr lang="en-US" sz="2400" dirty="0"/>
              </a:p>
            </p:txBody>
          </p:sp>
        </mc:Choice>
        <mc:Fallback>
          <p:sp>
            <p:nvSpPr>
              <p:cNvPr id="29699" name="Rectangle 3"/>
              <p:cNvSpPr>
                <a:spLocks noGrp="1" noRot="1" noChangeAspect="1" noMove="1" noResize="1" noEditPoints="1" noAdjustHandles="1" noChangeArrowheads="1" noChangeShapeType="1" noTextEdit="1"/>
              </p:cNvSpPr>
              <p:nvPr>
                <p:ph type="body" idx="1"/>
              </p:nvPr>
            </p:nvSpPr>
            <p:spPr>
              <a:xfrm>
                <a:off x="481012" y="1052736"/>
                <a:ext cx="8181975" cy="4968552"/>
              </a:xfrm>
              <a:blipFill rotWithShape="1">
                <a:blip r:embed="rId2" cstate="print"/>
                <a:stretch>
                  <a:fillRect l="-1192" t="-982" r="-1118"/>
                </a:stretch>
              </a:blipFill>
            </p:spPr>
            <p:txBody>
              <a:bodyPr/>
              <a:lstStyle/>
              <a:p>
                <a:r>
                  <a:rPr lang="en-US">
                    <a:noFill/>
                  </a:rPr>
                  <a:t> </a:t>
                </a:r>
              </a:p>
            </p:txBody>
          </p:sp>
        </mc:Fallback>
      </mc:AlternateContent>
      <p:sp>
        <p:nvSpPr>
          <p:cNvPr id="29701" name="Rectangle 5"/>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3366FF"/>
                </a:solidFill>
                <a:miter lim="800000"/>
                <a:headEnd type="none" w="med" len="lg"/>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29703" name="Rectangle 7"/>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3366FF"/>
                </a:solidFill>
                <a:miter lim="800000"/>
                <a:headEnd type="none" w="med" len="lg"/>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29705" name="Rectangle 9"/>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3366FF"/>
                </a:solidFill>
                <a:miter lim="800000"/>
                <a:headEnd type="none" w="med" len="lg"/>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29707" name="Rectangle 11"/>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3366FF"/>
                </a:solidFill>
                <a:miter lim="800000"/>
                <a:headEnd type="none" w="med" len="lg"/>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xmlns="" val="13615088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7544" y="0"/>
            <a:ext cx="8229600" cy="836712"/>
          </a:xfrm>
        </p:spPr>
        <p:txBody>
          <a:bodyPr/>
          <a:lstStyle/>
          <a:p>
            <a:r>
              <a:rPr lang="en-CA" b="1" dirty="0"/>
              <a:t>Induction </a:t>
            </a:r>
            <a:r>
              <a:rPr lang="en-CA" b="1" dirty="0" smtClean="0"/>
              <a:t>Motor Speed</a:t>
            </a:r>
            <a:endParaRPr lang="en-US" b="1" dirty="0"/>
          </a:p>
        </p:txBody>
      </p:sp>
      <p:sp>
        <p:nvSpPr>
          <p:cNvPr id="30723" name="Rectangle 3"/>
          <p:cNvSpPr>
            <a:spLocks noGrp="1" noChangeArrowheads="1"/>
          </p:cNvSpPr>
          <p:nvPr>
            <p:ph type="body" idx="1"/>
          </p:nvPr>
        </p:nvSpPr>
        <p:spPr>
          <a:xfrm>
            <a:off x="0" y="764704"/>
            <a:ext cx="8964488" cy="5472608"/>
          </a:xfrm>
        </p:spPr>
        <p:txBody>
          <a:bodyPr/>
          <a:lstStyle/>
          <a:p>
            <a:r>
              <a:rPr lang="en-CA" dirty="0"/>
              <a:t>At what speed will the IM run?</a:t>
            </a:r>
          </a:p>
          <a:p>
            <a:pPr lvl="1"/>
            <a:r>
              <a:rPr lang="en-CA" dirty="0"/>
              <a:t>Can the IM run at the synchronous speed, why?</a:t>
            </a:r>
          </a:p>
          <a:p>
            <a:pPr lvl="1"/>
            <a:r>
              <a:rPr lang="en-CA" dirty="0"/>
              <a:t>If rotor runs at the synchronous speed, which is the same speed of the rotating magnetic field, then the rotor will appear stationary to the rotating magnetic field and the rotating magnetic field will not cut the rotor. So, no induced current will flow in the rotor and no rotor magnetic flux will be produced so no torque is generated and the rotor speed will fall below the synchronous speed</a:t>
            </a:r>
          </a:p>
          <a:p>
            <a:pPr lvl="1"/>
            <a:r>
              <a:rPr lang="en-CA" dirty="0"/>
              <a:t>When the speed falls, the rotating magnetic field will cut the rotor windings and a torque is produced</a:t>
            </a:r>
            <a:endParaRPr lang="en-US" dirty="0"/>
          </a:p>
        </p:txBody>
      </p:sp>
    </p:spTree>
    <p:extLst>
      <p:ext uri="{BB962C8B-B14F-4D97-AF65-F5344CB8AC3E}">
        <p14:creationId xmlns:p14="http://schemas.microsoft.com/office/powerpoint/2010/main" xmlns="" val="242180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16632"/>
            <a:ext cx="8229600" cy="1143000"/>
          </a:xfrm>
        </p:spPr>
        <p:txBody>
          <a:bodyPr/>
          <a:lstStyle/>
          <a:p>
            <a:r>
              <a:rPr lang="en-CA" b="1" dirty="0"/>
              <a:t>Induction M</a:t>
            </a:r>
            <a:r>
              <a:rPr lang="en-CA" b="1" dirty="0" smtClean="0"/>
              <a:t>otor Speed</a:t>
            </a:r>
            <a:endParaRPr lang="en-US" b="1" dirty="0"/>
          </a:p>
        </p:txBody>
      </p:sp>
      <p:sp>
        <p:nvSpPr>
          <p:cNvPr id="31749" name="Rectangle 5"/>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3366FF"/>
                </a:solidFill>
                <a:miter lim="800000"/>
                <a:headEnd type="none" w="med" len="lg"/>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31751" name="Rectangle 7"/>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3366FF"/>
                </a:solidFill>
                <a:miter lim="800000"/>
                <a:headEnd type="none" w="med" len="lg"/>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31753" name="Rectangle 9"/>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3366FF"/>
                </a:solidFill>
                <a:miter lim="800000"/>
                <a:headEnd type="none" w="med" len="lg"/>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31755" name="Rectangle 11"/>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3366FF"/>
                </a:solidFill>
                <a:miter lim="800000"/>
                <a:headEnd type="none" w="med" len="lg"/>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xmlns="" val="1184912228"/>
              </p:ext>
            </p:extLst>
          </p:nvPr>
        </p:nvGraphicFramePr>
        <p:xfrm>
          <a:off x="4514850" y="3321050"/>
          <a:ext cx="114300" cy="215900"/>
        </p:xfrm>
        <a:graphic>
          <a:graphicData uri="http://schemas.openxmlformats.org/presentationml/2006/ole">
            <p:oleObj spid="_x0000_s5227" name="Equation" r:id="rId3" imgW="114151" imgH="215619" progId="Equation.3">
              <p:embed/>
            </p:oleObj>
          </a:graphicData>
        </a:graphic>
      </p:graphicFrame>
      <p:sp>
        <p:nvSpPr>
          <p:cNvPr id="11" name="Content Placeholder 10"/>
          <p:cNvSpPr>
            <a:spLocks noGrp="1"/>
          </p:cNvSpPr>
          <p:nvPr>
            <p:ph idx="1"/>
          </p:nvPr>
        </p:nvSpPr>
        <p:spPr>
          <a:xfrm>
            <a:off x="609600" y="1219200"/>
            <a:ext cx="8075240" cy="1676400"/>
          </a:xfrm>
        </p:spPr>
        <p:txBody>
          <a:bodyPr/>
          <a:lstStyle/>
          <a:p>
            <a:pPr lvl="0"/>
            <a:r>
              <a:rPr lang="en-US" sz="2400" dirty="0" smtClean="0"/>
              <a:t>So the Induction motor always run at a speed </a:t>
            </a:r>
            <a:r>
              <a:rPr lang="en-US" sz="2400" dirty="0" smtClean="0">
                <a:solidFill>
                  <a:srgbClr val="FF0000"/>
                </a:solidFill>
              </a:rPr>
              <a:t>lower</a:t>
            </a:r>
            <a:r>
              <a:rPr lang="en-US" sz="2400" dirty="0" smtClean="0"/>
              <a:t> than the synchronous speed</a:t>
            </a:r>
          </a:p>
          <a:p>
            <a:pPr lvl="0"/>
            <a:r>
              <a:rPr lang="en-US" sz="2400" dirty="0" smtClean="0"/>
              <a:t>The difference between the motor shaft speed and the synchronous speed is called the </a:t>
            </a:r>
            <a:r>
              <a:rPr lang="en-US" sz="2400" dirty="0" smtClean="0">
                <a:solidFill>
                  <a:srgbClr val="FF0000"/>
                </a:solidFill>
              </a:rPr>
              <a:t>Slip</a:t>
            </a:r>
          </a:p>
          <a:p>
            <a:endParaRPr lang="en-US" sz="2400" dirty="0"/>
          </a:p>
        </p:txBody>
      </p:sp>
      <p:pic>
        <p:nvPicPr>
          <p:cNvPr id="5231" name="Picture 11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819400" y="2971800"/>
            <a:ext cx="1647825" cy="800100"/>
          </a:xfrm>
          <a:prstGeom prst="rect">
            <a:avLst/>
          </a:prstGeom>
          <a:noFill/>
        </p:spPr>
      </p:pic>
      <p:pic>
        <p:nvPicPr>
          <p:cNvPr id="5230" name="Picture 1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62000" y="3886200"/>
            <a:ext cx="4953000" cy="342900"/>
          </a:xfrm>
          <a:prstGeom prst="rect">
            <a:avLst/>
          </a:prstGeom>
          <a:noFill/>
        </p:spPr>
      </p:pic>
      <p:pic>
        <p:nvPicPr>
          <p:cNvPr id="5229" name="Picture 10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62000" y="4495800"/>
            <a:ext cx="3190875" cy="342900"/>
          </a:xfrm>
          <a:prstGeom prst="rect">
            <a:avLst/>
          </a:prstGeom>
          <a:noFill/>
        </p:spPr>
      </p:pic>
      <p:pic>
        <p:nvPicPr>
          <p:cNvPr id="5228" name="Picture 10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62000" y="5029200"/>
            <a:ext cx="1343025" cy="342900"/>
          </a:xfrm>
          <a:prstGeom prst="rect">
            <a:avLst/>
          </a:prstGeom>
          <a:noFill/>
        </p:spPr>
      </p:pic>
      <p:sp>
        <p:nvSpPr>
          <p:cNvPr id="5232" name="Rectangle 1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233" name="Rectangle 113"/>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34" name="Rectangle 114"/>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35" name="Rectangle 115"/>
          <p:cNvSpPr>
            <a:spLocks noChangeArrowheads="1"/>
          </p:cNvSpPr>
          <p:nvPr/>
        </p:nvSpPr>
        <p:spPr bwMode="auto">
          <a:xfrm>
            <a:off x="0" y="1943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36" name="Rectangle 116"/>
          <p:cNvSpPr>
            <a:spLocks noChangeArrowheads="1"/>
          </p:cNvSpPr>
          <p:nvPr/>
        </p:nvSpPr>
        <p:spPr bwMode="auto">
          <a:xfrm>
            <a:off x="0" y="2286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08072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231"/>
                                        </p:tgtEl>
                                        <p:attrNameLst>
                                          <p:attrName>style.visibility</p:attrName>
                                        </p:attrNameLst>
                                      </p:cBhvr>
                                      <p:to>
                                        <p:strVal val="visible"/>
                                      </p:to>
                                    </p:set>
                                    <p:anim calcmode="lin" valueType="num">
                                      <p:cBhvr additive="base">
                                        <p:cTn id="13" dur="500" fill="hold"/>
                                        <p:tgtEl>
                                          <p:spTgt spid="5231"/>
                                        </p:tgtEl>
                                        <p:attrNameLst>
                                          <p:attrName>ppt_x</p:attrName>
                                        </p:attrNameLst>
                                      </p:cBhvr>
                                      <p:tavLst>
                                        <p:tav tm="0">
                                          <p:val>
                                            <p:strVal val="#ppt_x"/>
                                          </p:val>
                                        </p:tav>
                                        <p:tav tm="100000">
                                          <p:val>
                                            <p:strVal val="#ppt_x"/>
                                          </p:val>
                                        </p:tav>
                                      </p:tavLst>
                                    </p:anim>
                                    <p:anim calcmode="lin" valueType="num">
                                      <p:cBhvr additive="base">
                                        <p:cTn id="14" dur="500" fill="hold"/>
                                        <p:tgtEl>
                                          <p:spTgt spid="523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230"/>
                                        </p:tgtEl>
                                        <p:attrNameLst>
                                          <p:attrName>style.visibility</p:attrName>
                                        </p:attrNameLst>
                                      </p:cBhvr>
                                      <p:to>
                                        <p:strVal val="visible"/>
                                      </p:to>
                                    </p:set>
                                    <p:anim calcmode="lin" valueType="num">
                                      <p:cBhvr additive="base">
                                        <p:cTn id="17" dur="500" fill="hold"/>
                                        <p:tgtEl>
                                          <p:spTgt spid="5230"/>
                                        </p:tgtEl>
                                        <p:attrNameLst>
                                          <p:attrName>ppt_x</p:attrName>
                                        </p:attrNameLst>
                                      </p:cBhvr>
                                      <p:tavLst>
                                        <p:tav tm="0">
                                          <p:val>
                                            <p:strVal val="#ppt_x"/>
                                          </p:val>
                                        </p:tav>
                                        <p:tav tm="100000">
                                          <p:val>
                                            <p:strVal val="#ppt_x"/>
                                          </p:val>
                                        </p:tav>
                                      </p:tavLst>
                                    </p:anim>
                                    <p:anim calcmode="lin" valueType="num">
                                      <p:cBhvr additive="base">
                                        <p:cTn id="18" dur="500" fill="hold"/>
                                        <p:tgtEl>
                                          <p:spTgt spid="523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229"/>
                                        </p:tgtEl>
                                        <p:attrNameLst>
                                          <p:attrName>style.visibility</p:attrName>
                                        </p:attrNameLst>
                                      </p:cBhvr>
                                      <p:to>
                                        <p:strVal val="visible"/>
                                      </p:to>
                                    </p:set>
                                    <p:anim calcmode="lin" valueType="num">
                                      <p:cBhvr additive="base">
                                        <p:cTn id="21" dur="500" fill="hold"/>
                                        <p:tgtEl>
                                          <p:spTgt spid="5229"/>
                                        </p:tgtEl>
                                        <p:attrNameLst>
                                          <p:attrName>ppt_x</p:attrName>
                                        </p:attrNameLst>
                                      </p:cBhvr>
                                      <p:tavLst>
                                        <p:tav tm="0">
                                          <p:val>
                                            <p:strVal val="#ppt_x"/>
                                          </p:val>
                                        </p:tav>
                                        <p:tav tm="100000">
                                          <p:val>
                                            <p:strVal val="#ppt_x"/>
                                          </p:val>
                                        </p:tav>
                                      </p:tavLst>
                                    </p:anim>
                                    <p:anim calcmode="lin" valueType="num">
                                      <p:cBhvr additive="base">
                                        <p:cTn id="22" dur="500" fill="hold"/>
                                        <p:tgtEl>
                                          <p:spTgt spid="522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228"/>
                                        </p:tgtEl>
                                        <p:attrNameLst>
                                          <p:attrName>style.visibility</p:attrName>
                                        </p:attrNameLst>
                                      </p:cBhvr>
                                      <p:to>
                                        <p:strVal val="visible"/>
                                      </p:to>
                                    </p:set>
                                    <p:anim calcmode="lin" valueType="num">
                                      <p:cBhvr additive="base">
                                        <p:cTn id="25" dur="500" fill="hold"/>
                                        <p:tgtEl>
                                          <p:spTgt spid="5228"/>
                                        </p:tgtEl>
                                        <p:attrNameLst>
                                          <p:attrName>ppt_x</p:attrName>
                                        </p:attrNameLst>
                                      </p:cBhvr>
                                      <p:tavLst>
                                        <p:tav tm="0">
                                          <p:val>
                                            <p:strVal val="#ppt_x"/>
                                          </p:val>
                                        </p:tav>
                                        <p:tav tm="100000">
                                          <p:val>
                                            <p:strVal val="#ppt_x"/>
                                          </p:val>
                                        </p:tav>
                                      </p:tavLst>
                                    </p:anim>
                                    <p:anim calcmode="lin" valueType="num">
                                      <p:cBhvr additive="base">
                                        <p:cTn id="26" dur="500" fill="hold"/>
                                        <p:tgtEl>
                                          <p:spTgt spid="52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CA" b="1" dirty="0"/>
              <a:t>The Slip</a:t>
            </a:r>
            <a:endParaRPr lang="en-US" b="1" dirty="0"/>
          </a:p>
        </p:txBody>
      </p:sp>
      <p:sp>
        <p:nvSpPr>
          <p:cNvPr id="32771" name="Rectangle 3"/>
          <p:cNvSpPr>
            <a:spLocks noGrp="1" noChangeArrowheads="1"/>
          </p:cNvSpPr>
          <p:nvPr>
            <p:ph type="body" idx="1"/>
          </p:nvPr>
        </p:nvSpPr>
        <p:spPr/>
        <p:txBody>
          <a:bodyPr/>
          <a:lstStyle/>
          <a:p>
            <a:pPr>
              <a:buFont typeface="Wingdings" pitchFamily="2" charset="2"/>
              <a:buNone/>
            </a:pPr>
            <a:r>
              <a:rPr lang="en-CA" dirty="0"/>
              <a:t> </a:t>
            </a:r>
            <a:endParaRPr lang="en-US" dirty="0"/>
          </a:p>
        </p:txBody>
      </p:sp>
      <p:sp>
        <p:nvSpPr>
          <p:cNvPr id="32773" name="Rectangle 5"/>
          <p:cNvSpPr>
            <a:spLocks noChangeArrowheads="1"/>
          </p:cNvSpPr>
          <p:nvPr/>
        </p:nvSpPr>
        <p:spPr bwMode="auto">
          <a:xfrm>
            <a:off x="0" y="3195638"/>
            <a:ext cx="9144000" cy="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3366FF"/>
                </a:solidFill>
                <a:miter lim="800000"/>
                <a:headEnd type="none" w="med" len="lg"/>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32774" name="Text Box 6"/>
          <p:cNvSpPr txBox="1">
            <a:spLocks noChangeArrowheads="1"/>
          </p:cNvSpPr>
          <p:nvPr/>
        </p:nvSpPr>
        <p:spPr bwMode="auto">
          <a:xfrm>
            <a:off x="468313" y="1484784"/>
            <a:ext cx="8064500" cy="397031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3366FF"/>
                </a:solidFill>
                <a:miter lim="800000"/>
                <a:headEnd type="none" w="med" len="lg"/>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buFontTx/>
              <a:buNone/>
            </a:pPr>
            <a:r>
              <a:rPr lang="en-CA" sz="2800" dirty="0" smtClean="0"/>
              <a:t>Notice </a:t>
            </a:r>
            <a:r>
              <a:rPr lang="en-CA" sz="2800" dirty="0"/>
              <a:t>that : if the rotor runs at synchronous speed</a:t>
            </a:r>
          </a:p>
          <a:p>
            <a:pPr algn="l">
              <a:spcBef>
                <a:spcPct val="50000"/>
              </a:spcBef>
              <a:buFontTx/>
              <a:buNone/>
            </a:pPr>
            <a:r>
              <a:rPr lang="en-CA" sz="2800" dirty="0"/>
              <a:t>                                    </a:t>
            </a:r>
            <a:r>
              <a:rPr lang="en-CA" sz="2800" i="1" dirty="0"/>
              <a:t>s</a:t>
            </a:r>
            <a:r>
              <a:rPr lang="en-CA" sz="2800" dirty="0"/>
              <a:t> = 0</a:t>
            </a:r>
          </a:p>
          <a:p>
            <a:pPr algn="l">
              <a:spcBef>
                <a:spcPct val="50000"/>
              </a:spcBef>
              <a:buFontTx/>
              <a:buNone/>
            </a:pPr>
            <a:r>
              <a:rPr lang="en-CA" sz="2800" dirty="0"/>
              <a:t>                     if the rotor is stationary</a:t>
            </a:r>
          </a:p>
          <a:p>
            <a:pPr algn="l">
              <a:spcBef>
                <a:spcPct val="50000"/>
              </a:spcBef>
              <a:buFontTx/>
              <a:buNone/>
            </a:pPr>
            <a:r>
              <a:rPr lang="en-CA" sz="2800" dirty="0"/>
              <a:t>                                    </a:t>
            </a:r>
            <a:r>
              <a:rPr lang="en-CA" sz="2800" i="1" dirty="0"/>
              <a:t>s = </a:t>
            </a:r>
            <a:r>
              <a:rPr lang="en-CA" sz="2800" dirty="0"/>
              <a:t>1</a:t>
            </a:r>
          </a:p>
          <a:p>
            <a:pPr algn="l">
              <a:spcBef>
                <a:spcPct val="50000"/>
              </a:spcBef>
              <a:buFontTx/>
              <a:buNone/>
            </a:pPr>
            <a:r>
              <a:rPr lang="en-CA" sz="2800" dirty="0"/>
              <a:t>Slip may be expressed as a </a:t>
            </a:r>
            <a:r>
              <a:rPr lang="en-CA" sz="2800" dirty="0">
                <a:solidFill>
                  <a:schemeClr val="hlink"/>
                </a:solidFill>
              </a:rPr>
              <a:t>percentage</a:t>
            </a:r>
            <a:r>
              <a:rPr lang="en-CA" sz="2800" dirty="0"/>
              <a:t> by multiplying the above eq. by 100, notice that the slip is a ratio and doesn’t have units</a:t>
            </a:r>
            <a:endParaRPr lang="en-US" sz="2800" dirty="0"/>
          </a:p>
        </p:txBody>
      </p:sp>
    </p:spTree>
    <p:extLst>
      <p:ext uri="{BB962C8B-B14F-4D97-AF65-F5344CB8AC3E}">
        <p14:creationId xmlns:p14="http://schemas.microsoft.com/office/powerpoint/2010/main" xmlns="" val="2333835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95536" y="116632"/>
            <a:ext cx="8229600" cy="1143000"/>
          </a:xfrm>
        </p:spPr>
        <p:txBody>
          <a:bodyPr/>
          <a:lstStyle/>
          <a:p>
            <a:r>
              <a:rPr lang="en-CA" b="1" dirty="0"/>
              <a:t>Frequency</a:t>
            </a:r>
            <a:endParaRPr lang="en-US" b="1" dirty="0"/>
          </a:p>
        </p:txBody>
      </p:sp>
      <mc:AlternateContent xmlns:mc="http://schemas.openxmlformats.org/markup-compatibility/2006">
        <mc:Choice xmlns:a14="http://schemas.microsoft.com/office/drawing/2010/main" xmlns="" Requires="a14">
          <p:sp>
            <p:nvSpPr>
              <p:cNvPr id="34819" name="Rectangle 3"/>
              <p:cNvSpPr>
                <a:spLocks noGrp="1" noChangeArrowheads="1"/>
              </p:cNvSpPr>
              <p:nvPr>
                <p:ph type="body" idx="1"/>
              </p:nvPr>
            </p:nvSpPr>
            <p:spPr>
              <a:xfrm>
                <a:off x="467544" y="1124744"/>
                <a:ext cx="8280400" cy="5040560"/>
              </a:xfrm>
            </p:spPr>
            <p:txBody>
              <a:bodyPr/>
              <a:lstStyle/>
              <a:p>
                <a:r>
                  <a:rPr lang="en-CA" dirty="0" smtClean="0"/>
                  <a:t>The frequency of the voltage induced in the rotor is given by</a:t>
                </a:r>
              </a:p>
              <a:p>
                <a:pPr marL="0" indent="0">
                  <a:buNone/>
                </a:pPr>
                <a14:m>
                  <m:oMathPara xmlns:m="http://schemas.openxmlformats.org/officeDocument/2006/math">
                    <m:oMathParaPr>
                      <m:jc m:val="centerGroup"/>
                    </m:oMathParaPr>
                    <m:oMath xmlns:m="http://schemas.openxmlformats.org/officeDocument/2006/math">
                      <m:sSub>
                        <m:sSubPr>
                          <m:ctrlPr>
                            <a:rPr lang="en-CA"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𝑟</m:t>
                          </m:r>
                        </m:sub>
                      </m:sSub>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𝑁</m:t>
                          </m:r>
                        </m:num>
                        <m:den>
                          <m:r>
                            <a:rPr lang="en-US" b="0" i="1" smtClean="0">
                              <a:latin typeface="Cambria Math" panose="02040503050406030204" pitchFamily="18" charset="0"/>
                            </a:rPr>
                            <m:t>120</m:t>
                          </m:r>
                        </m:den>
                      </m:f>
                    </m:oMath>
                  </m:oMathPara>
                </a14:m>
                <a:endParaRPr lang="en-CA" dirty="0"/>
              </a:p>
              <a:p>
                <a:pPr lvl="1">
                  <a:buFont typeface="Times New Roman" pitchFamily="18" charset="0"/>
                  <a:buNone/>
                </a:pPr>
                <a:r>
                  <a:rPr lang="en-CA" dirty="0"/>
                  <a:t>Where </a:t>
                </a:r>
                <a:r>
                  <a:rPr lang="en-CA" i="1" dirty="0" err="1"/>
                  <a:t>f</a:t>
                </a:r>
                <a:r>
                  <a:rPr lang="en-CA" i="1" baseline="-25000" dirty="0" err="1"/>
                  <a:t>r</a:t>
                </a:r>
                <a:r>
                  <a:rPr lang="en-CA" dirty="0"/>
                  <a:t>= the rotor frequency (Hz)</a:t>
                </a:r>
              </a:p>
              <a:p>
                <a:pPr lvl="1">
                  <a:buFont typeface="Times New Roman" pitchFamily="18" charset="0"/>
                  <a:buNone/>
                </a:pPr>
                <a:r>
                  <a:rPr lang="en-CA" i="1" dirty="0"/>
                  <a:t>P</a:t>
                </a:r>
                <a:r>
                  <a:rPr lang="en-CA" dirty="0"/>
                  <a:t> = number of stator poles</a:t>
                </a:r>
              </a:p>
              <a:p>
                <a:pPr lvl="1">
                  <a:buFont typeface="Times New Roman" pitchFamily="18" charset="0"/>
                  <a:buNone/>
                </a:pPr>
                <a:r>
                  <a:rPr lang="en-CA" dirty="0" smtClean="0"/>
                  <a:t>N</a:t>
                </a:r>
                <a:r>
                  <a:rPr lang="en-CA" i="1" dirty="0"/>
                  <a:t>= </a:t>
                </a:r>
                <a:r>
                  <a:rPr lang="en-CA" dirty="0"/>
                  <a:t>slip speed (rpm</a:t>
                </a:r>
                <a:r>
                  <a:rPr lang="en-CA" dirty="0" smtClean="0"/>
                  <a:t>)</a:t>
                </a:r>
              </a:p>
              <a:p>
                <a:pPr lvl="1">
                  <a:buFont typeface="Times New Roman" pitchFamily="18" charset="0"/>
                  <a:buNone/>
                </a:pPr>
                <a14:m>
                  <m:oMathPara xmlns:m="http://schemas.openxmlformats.org/officeDocument/2006/math">
                    <m:oMathParaPr>
                      <m:jc m:val="centerGroup"/>
                    </m:oMathParaPr>
                    <m:oMath xmlns:m="http://schemas.openxmlformats.org/officeDocument/2006/math">
                      <m:sSub>
                        <m:sSubPr>
                          <m:ctrlPr>
                            <a:rPr lang="en-CA"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𝑟</m:t>
                          </m:r>
                        </m:sub>
                      </m:sSub>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𝑃</m:t>
                          </m:r>
                          <m:r>
                            <a:rPr lang="en-US" i="1">
                              <a:latin typeface="Cambria Math" panose="02040503050406030204" pitchFamily="18" charset="0"/>
                            </a:rPr>
                            <m:t> </m:t>
                          </m:r>
                          <m:r>
                            <a:rPr lang="en-US" i="1">
                              <a:latin typeface="Cambria Math" panose="02040503050406030204" pitchFamily="18" charset="0"/>
                            </a:rPr>
                            <m:t>𝑥</m:t>
                          </m:r>
                          <m:r>
                            <a:rPr lang="en-US" i="1">
                              <a:latin typeface="Cambria Math" panose="02040503050406030204" pitchFamily="18" charset="0"/>
                            </a:rPr>
                            <m:t> </m:t>
                          </m:r>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𝑠</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𝑚</m:t>
                                  </m:r>
                                </m:sub>
                              </m:sSub>
                            </m:e>
                          </m:d>
                        </m:num>
                        <m:den>
                          <m:r>
                            <a:rPr lang="en-US" i="1">
                              <a:latin typeface="Cambria Math" panose="02040503050406030204" pitchFamily="18" charset="0"/>
                            </a:rPr>
                            <m:t>120</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𝑠</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𝑠</m:t>
                              </m:r>
                            </m:sub>
                          </m:sSub>
                        </m:num>
                        <m:den>
                          <m:r>
                            <a:rPr lang="en-US" b="0" i="1" smtClean="0">
                              <a:latin typeface="Cambria Math" panose="02040503050406030204" pitchFamily="18" charset="0"/>
                            </a:rPr>
                            <m:t>120</m:t>
                          </m:r>
                        </m:den>
                      </m:f>
                      <m:r>
                        <a:rPr lang="en-US" b="0" i="1" smtClean="0">
                          <a:latin typeface="Cambria Math" panose="02040503050406030204" pitchFamily="18" charset="0"/>
                        </a:rPr>
                        <m:t>=</m:t>
                      </m:r>
                      <m:r>
                        <a:rPr lang="en-US" b="0" i="1" smtClean="0">
                          <a:latin typeface="Cambria Math" panose="02040503050406030204" pitchFamily="18" charset="0"/>
                        </a:rPr>
                        <m:t>𝑠</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𝑒</m:t>
                          </m:r>
                        </m:sub>
                      </m:sSub>
                    </m:oMath>
                  </m:oMathPara>
                </a14:m>
                <a:endParaRPr lang="en-US" dirty="0"/>
              </a:p>
            </p:txBody>
          </p:sp>
        </mc:Choice>
        <mc:Fallback>
          <p:sp>
            <p:nvSpPr>
              <p:cNvPr id="34819" name="Rectangle 3"/>
              <p:cNvSpPr>
                <a:spLocks noGrp="1" noRot="1" noChangeAspect="1" noMove="1" noResize="1" noEditPoints="1" noAdjustHandles="1" noChangeArrowheads="1" noChangeShapeType="1" noTextEdit="1"/>
              </p:cNvSpPr>
              <p:nvPr>
                <p:ph type="body" idx="1"/>
              </p:nvPr>
            </p:nvSpPr>
            <p:spPr>
              <a:xfrm>
                <a:off x="467544" y="1124744"/>
                <a:ext cx="8280400" cy="5040560"/>
              </a:xfrm>
              <a:blipFill rotWithShape="0">
                <a:blip r:embed="rId2" cstate="print"/>
                <a:stretch>
                  <a:fillRect l="-1694" t="-1574"/>
                </a:stretch>
              </a:blipFill>
            </p:spPr>
            <p:txBody>
              <a:bodyPr/>
              <a:lstStyle/>
              <a:p>
                <a:r>
                  <a:rPr lang="en-US">
                    <a:noFill/>
                  </a:rPr>
                  <a:t> </a:t>
                </a:r>
              </a:p>
            </p:txBody>
          </p:sp>
        </mc:Fallback>
      </mc:AlternateContent>
    </p:spTree>
    <p:extLst>
      <p:ext uri="{BB962C8B-B14F-4D97-AF65-F5344CB8AC3E}">
        <p14:creationId xmlns:p14="http://schemas.microsoft.com/office/powerpoint/2010/main" xmlns="" val="1825422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716487" y="188640"/>
            <a:ext cx="7772400" cy="936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CA" sz="4000" b="1" dirty="0" smtClean="0"/>
              <a:t>Induction</a:t>
            </a:r>
            <a:r>
              <a:rPr lang="en-CA" b="1" dirty="0" smtClean="0"/>
              <a:t> Motor</a:t>
            </a:r>
            <a:endParaRPr lang="en-US" b="1" dirty="0"/>
          </a:p>
        </p:txBody>
      </p:sp>
      <p:sp>
        <p:nvSpPr>
          <p:cNvPr id="2052" name="Rectangle 4"/>
          <p:cNvSpPr>
            <a:spLocks noChangeArrowheads="1"/>
          </p:cNvSpPr>
          <p:nvPr/>
        </p:nvSpPr>
        <p:spPr bwMode="auto">
          <a:xfrm>
            <a:off x="179388" y="1124744"/>
            <a:ext cx="8964612" cy="45550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cs typeface="Arial" pitchFamily="34" charset="0"/>
              </a:defRPr>
            </a:lvl1pPr>
            <a:lvl2pPr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l" rtl="0" eaLnBrk="1" hangingPunct="1"/>
            <a:r>
              <a:rPr lang="en-US" altLang="ar-SA" sz="2900" dirty="0" smtClean="0"/>
              <a:t>Advantages</a:t>
            </a:r>
          </a:p>
          <a:p>
            <a:pPr algn="l" rtl="0" eaLnBrk="1" hangingPunct="1"/>
            <a:endParaRPr lang="en-US" altLang="ar-SA" sz="2900" b="0" dirty="0"/>
          </a:p>
          <a:p>
            <a:pPr marL="914400" lvl="1" indent="-457200" algn="l" rtl="0" eaLnBrk="1" hangingPunct="1">
              <a:buFont typeface="Arial" pitchFamily="34" charset="0"/>
              <a:buChar char="•"/>
            </a:pPr>
            <a:r>
              <a:rPr lang="en-US" altLang="ar-SA" sz="2900" b="0" dirty="0" smtClean="0"/>
              <a:t>Robust</a:t>
            </a:r>
            <a:r>
              <a:rPr lang="en-US" altLang="ar-SA" sz="2900" b="0" dirty="0"/>
              <a:t>; No brushes. No contacts on rotor shaft </a:t>
            </a:r>
          </a:p>
          <a:p>
            <a:pPr marL="914400" lvl="1" indent="-457200" algn="l" rtl="0" eaLnBrk="1" hangingPunct="1">
              <a:buFont typeface="Arial" pitchFamily="34" charset="0"/>
              <a:buChar char="•"/>
            </a:pPr>
            <a:r>
              <a:rPr lang="en-US" altLang="ar-SA" sz="2900" b="0" dirty="0" smtClean="0"/>
              <a:t>High </a:t>
            </a:r>
            <a:r>
              <a:rPr lang="en-US" altLang="ar-SA" sz="2900" b="0" dirty="0"/>
              <a:t>Power/Weight ratio compared to </a:t>
            </a:r>
            <a:r>
              <a:rPr lang="en-US" altLang="ar-SA" sz="2900" b="0" dirty="0" smtClean="0"/>
              <a:t>DC </a:t>
            </a:r>
            <a:r>
              <a:rPr lang="en-US" altLang="ar-SA" sz="2900" b="0" dirty="0"/>
              <a:t>motor </a:t>
            </a:r>
          </a:p>
          <a:p>
            <a:pPr marL="914400" lvl="1" indent="-457200" algn="l" rtl="0" eaLnBrk="1" hangingPunct="1">
              <a:buFont typeface="Arial" pitchFamily="34" charset="0"/>
              <a:buChar char="•"/>
            </a:pPr>
            <a:r>
              <a:rPr lang="en-US" altLang="ar-SA" sz="2900" b="0" dirty="0" smtClean="0"/>
              <a:t>Lower </a:t>
            </a:r>
            <a:r>
              <a:rPr lang="en-US" altLang="ar-SA" sz="2900" b="0" dirty="0"/>
              <a:t>Cost/Power </a:t>
            </a:r>
          </a:p>
          <a:p>
            <a:pPr marL="914400" lvl="1" indent="-457200" algn="l" rtl="0" eaLnBrk="1" hangingPunct="1">
              <a:buFont typeface="Arial" pitchFamily="34" charset="0"/>
              <a:buChar char="•"/>
            </a:pPr>
            <a:r>
              <a:rPr lang="en-US" altLang="ar-SA" sz="2900" b="0" dirty="0" smtClean="0"/>
              <a:t>Easy </a:t>
            </a:r>
            <a:r>
              <a:rPr lang="en-US" altLang="ar-SA" sz="2900" b="0" dirty="0"/>
              <a:t>to manufacture </a:t>
            </a:r>
          </a:p>
          <a:p>
            <a:pPr marL="914400" lvl="1" indent="-457200" algn="l" rtl="0" eaLnBrk="1" hangingPunct="1">
              <a:buFont typeface="Arial" pitchFamily="34" charset="0"/>
              <a:buChar char="•"/>
            </a:pPr>
            <a:r>
              <a:rPr lang="en-US" altLang="ar-SA" sz="2900" b="0" dirty="0" smtClean="0"/>
              <a:t>Almost </a:t>
            </a:r>
            <a:r>
              <a:rPr lang="en-US" altLang="ar-SA" sz="2900" b="0" dirty="0"/>
              <a:t>maintenance-free, except for bearing and other mechanical parts </a:t>
            </a:r>
            <a:endParaRPr lang="en-US" altLang="ar-SA" sz="2900" b="0" dirty="0" smtClean="0"/>
          </a:p>
          <a:p>
            <a:pPr marL="914400" lvl="1" indent="-457200" eaLnBrk="1" hangingPunct="1">
              <a:buFont typeface="Arial" pitchFamily="34" charset="0"/>
              <a:buChar char="•"/>
            </a:pPr>
            <a:r>
              <a:rPr lang="en-US" sz="2900" b="0" dirty="0"/>
              <a:t>wide range of power ratings: fractional HP to 10 MW </a:t>
            </a:r>
            <a:endParaRPr lang="en-US" altLang="ar-SA" sz="2900" b="0" dirty="0">
              <a:latin typeface="TimesNewRoman" charset="0"/>
            </a:endParaRPr>
          </a:p>
        </p:txBody>
      </p:sp>
    </p:spTree>
    <p:extLst>
      <p:ext uri="{BB962C8B-B14F-4D97-AF65-F5344CB8AC3E}">
        <p14:creationId xmlns:p14="http://schemas.microsoft.com/office/powerpoint/2010/main" xmlns="" val="30561358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anim calcmode="lin" valueType="num">
                                      <p:cBhvr additive="base">
                                        <p:cTn id="7" dur="500" fill="hold"/>
                                        <p:tgtEl>
                                          <p:spTgt spid="20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2">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052">
                                            <p:txEl>
                                              <p:pRg st="0" end="0"/>
                                            </p:txEl>
                                          </p:spTgt>
                                        </p:tgtEl>
                                        <p:attrNameLst>
                                          <p:attrName>ppt_c</p:attrName>
                                        </p:attrNameLst>
                                      </p:cBhvr>
                                      <p:to>
                                        <a:srgbClr val="FFCC00"/>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52">
                                            <p:txEl>
                                              <p:pRg st="2" end="2"/>
                                            </p:txEl>
                                          </p:spTgt>
                                        </p:tgtEl>
                                        <p:attrNameLst>
                                          <p:attrName>style.visibility</p:attrName>
                                        </p:attrNameLst>
                                      </p:cBhvr>
                                      <p:to>
                                        <p:strVal val="visible"/>
                                      </p:to>
                                    </p:set>
                                    <p:anim calcmode="lin" valueType="num">
                                      <p:cBhvr additive="base">
                                        <p:cTn id="13" dur="500" fill="hold"/>
                                        <p:tgtEl>
                                          <p:spTgt spid="205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52">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052">
                                            <p:txEl>
                                              <p:pRg st="2" end="2"/>
                                            </p:txEl>
                                          </p:spTgt>
                                        </p:tgtEl>
                                        <p:attrNameLst>
                                          <p:attrName>ppt_c</p:attrName>
                                        </p:attrNameLst>
                                      </p:cBhvr>
                                      <p:to>
                                        <a:srgbClr val="FFCC0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52">
                                            <p:txEl>
                                              <p:pRg st="3" end="3"/>
                                            </p:txEl>
                                          </p:spTgt>
                                        </p:tgtEl>
                                        <p:attrNameLst>
                                          <p:attrName>style.visibility</p:attrName>
                                        </p:attrNameLst>
                                      </p:cBhvr>
                                      <p:to>
                                        <p:strVal val="visible"/>
                                      </p:to>
                                    </p:set>
                                    <p:anim calcmode="lin" valueType="num">
                                      <p:cBhvr additive="base">
                                        <p:cTn id="19" dur="500" fill="hold"/>
                                        <p:tgtEl>
                                          <p:spTgt spid="205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52">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052">
                                            <p:txEl>
                                              <p:pRg st="3" end="3"/>
                                            </p:txEl>
                                          </p:spTgt>
                                        </p:tgtEl>
                                        <p:attrNameLst>
                                          <p:attrName>ppt_c</p:attrName>
                                        </p:attrNameLst>
                                      </p:cBhvr>
                                      <p:to>
                                        <a:srgbClr val="FFCC00"/>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52">
                                            <p:txEl>
                                              <p:pRg st="4" end="4"/>
                                            </p:txEl>
                                          </p:spTgt>
                                        </p:tgtEl>
                                        <p:attrNameLst>
                                          <p:attrName>style.visibility</p:attrName>
                                        </p:attrNameLst>
                                      </p:cBhvr>
                                      <p:to>
                                        <p:strVal val="visible"/>
                                      </p:to>
                                    </p:set>
                                    <p:anim calcmode="lin" valueType="num">
                                      <p:cBhvr additive="base">
                                        <p:cTn id="25" dur="500" fill="hold"/>
                                        <p:tgtEl>
                                          <p:spTgt spid="205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52">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052">
                                            <p:txEl>
                                              <p:pRg st="4" end="4"/>
                                            </p:txEl>
                                          </p:spTgt>
                                        </p:tgtEl>
                                        <p:attrNameLst>
                                          <p:attrName>ppt_c</p:attrName>
                                        </p:attrNameLst>
                                      </p:cBhvr>
                                      <p:to>
                                        <a:srgbClr val="FFCC00"/>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52">
                                            <p:txEl>
                                              <p:pRg st="5" end="5"/>
                                            </p:txEl>
                                          </p:spTgt>
                                        </p:tgtEl>
                                        <p:attrNameLst>
                                          <p:attrName>style.visibility</p:attrName>
                                        </p:attrNameLst>
                                      </p:cBhvr>
                                      <p:to>
                                        <p:strVal val="visible"/>
                                      </p:to>
                                    </p:set>
                                    <p:anim calcmode="lin" valueType="num">
                                      <p:cBhvr additive="base">
                                        <p:cTn id="31" dur="500" fill="hold"/>
                                        <p:tgtEl>
                                          <p:spTgt spid="205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52">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052">
                                            <p:txEl>
                                              <p:pRg st="5" end="5"/>
                                            </p:txEl>
                                          </p:spTgt>
                                        </p:tgtEl>
                                        <p:attrNameLst>
                                          <p:attrName>ppt_c</p:attrName>
                                        </p:attrNameLst>
                                      </p:cBhvr>
                                      <p:to>
                                        <a:srgbClr val="FFCC00"/>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52">
                                            <p:txEl>
                                              <p:pRg st="6" end="6"/>
                                            </p:txEl>
                                          </p:spTgt>
                                        </p:tgtEl>
                                        <p:attrNameLst>
                                          <p:attrName>style.visibility</p:attrName>
                                        </p:attrNameLst>
                                      </p:cBhvr>
                                      <p:to>
                                        <p:strVal val="visible"/>
                                      </p:to>
                                    </p:set>
                                    <p:anim calcmode="lin" valueType="num">
                                      <p:cBhvr additive="base">
                                        <p:cTn id="37" dur="500" fill="hold"/>
                                        <p:tgtEl>
                                          <p:spTgt spid="205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52">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052">
                                            <p:txEl>
                                              <p:pRg st="6" end="6"/>
                                            </p:txEl>
                                          </p:spTgt>
                                        </p:tgtEl>
                                        <p:attrNameLst>
                                          <p:attrName>ppt_c</p:attrName>
                                        </p:attrNameLst>
                                      </p:cBhvr>
                                      <p:to>
                                        <a:srgbClr val="FFCC00"/>
                                      </p:to>
                                    </p:animClr>
                                  </p:subTnLst>
                                </p:cTn>
                              </p:par>
                              <p:par>
                                <p:cTn id="39" presetID="2" presetClass="entr" presetSubtype="4" fill="hold" grpId="0" nodeType="withEffect">
                                  <p:stCondLst>
                                    <p:cond delay="0"/>
                                  </p:stCondLst>
                                  <p:childTnLst>
                                    <p:set>
                                      <p:cBhvr>
                                        <p:cTn id="40" dur="1" fill="hold">
                                          <p:stCondLst>
                                            <p:cond delay="0"/>
                                          </p:stCondLst>
                                        </p:cTn>
                                        <p:tgtEl>
                                          <p:spTgt spid="2052">
                                            <p:txEl>
                                              <p:pRg st="7" end="7"/>
                                            </p:txEl>
                                          </p:spTgt>
                                        </p:tgtEl>
                                        <p:attrNameLst>
                                          <p:attrName>style.visibility</p:attrName>
                                        </p:attrNameLst>
                                      </p:cBhvr>
                                      <p:to>
                                        <p:strVal val="visible"/>
                                      </p:to>
                                    </p:set>
                                    <p:anim calcmode="lin" valueType="num">
                                      <p:cBhvr additive="base">
                                        <p:cTn id="41" dur="500" fill="hold"/>
                                        <p:tgtEl>
                                          <p:spTgt spid="2052">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052">
                                            <p:txEl>
                                              <p:pRg st="7" end="7"/>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052">
                                            <p:txEl>
                                              <p:pRg st="7" end="7"/>
                                            </p:txEl>
                                          </p:spTgt>
                                        </p:tgtEl>
                                        <p:attrNameLst>
                                          <p:attrName>ppt_c</p:attrName>
                                        </p:attrNameLst>
                                      </p:cBhvr>
                                      <p:to>
                                        <a:srgbClr val="FFCC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3200" b="1" dirty="0" smtClean="0"/>
              <a:t>Equivalent Circuit of an IM</a:t>
            </a:r>
            <a:endParaRPr lang="en-US" sz="3200" b="1" dirty="0"/>
          </a:p>
        </p:txBody>
      </p:sp>
      <p:pic>
        <p:nvPicPr>
          <p:cNvPr id="4" name="Picture 3"/>
          <p:cNvPicPr>
            <a:picLocks noChangeAspect="1"/>
          </p:cNvPicPr>
          <p:nvPr/>
        </p:nvPicPr>
        <p:blipFill>
          <a:blip r:embed="rId2" cstate="print"/>
          <a:stretch>
            <a:fillRect/>
          </a:stretch>
        </p:blipFill>
        <p:spPr>
          <a:xfrm>
            <a:off x="76200" y="1190922"/>
            <a:ext cx="9144000" cy="3886201"/>
          </a:xfrm>
          <a:prstGeom prst="rect">
            <a:avLst/>
          </a:prstGeom>
        </p:spPr>
      </p:pic>
      <p:sp>
        <p:nvSpPr>
          <p:cNvPr id="5" name="Rectangle 4"/>
          <p:cNvSpPr/>
          <p:nvPr/>
        </p:nvSpPr>
        <p:spPr>
          <a:xfrm>
            <a:off x="609600" y="799237"/>
            <a:ext cx="8077200" cy="830997"/>
          </a:xfrm>
          <a:prstGeom prst="rect">
            <a:avLst/>
          </a:prstGeom>
        </p:spPr>
        <p:txBody>
          <a:bodyPr wrap="square">
            <a:spAutoFit/>
          </a:bodyPr>
          <a:lstStyle/>
          <a:p>
            <a:r>
              <a:rPr lang="en-US" sz="2400" dirty="0" smtClean="0">
                <a:solidFill>
                  <a:srgbClr val="333333"/>
                </a:solidFill>
                <a:latin typeface="Helvetica Neue"/>
              </a:rPr>
              <a:t>We </a:t>
            </a:r>
            <a:r>
              <a:rPr lang="en-US" sz="2400" dirty="0">
                <a:solidFill>
                  <a:srgbClr val="333333"/>
                </a:solidFill>
                <a:latin typeface="Helvetica Neue"/>
              </a:rPr>
              <a:t>can </a:t>
            </a:r>
            <a:r>
              <a:rPr lang="en-US" sz="2400" dirty="0" smtClean="0">
                <a:solidFill>
                  <a:srgbClr val="333333"/>
                </a:solidFill>
                <a:latin typeface="Helvetica Neue"/>
              </a:rPr>
              <a:t>use the </a:t>
            </a:r>
            <a:r>
              <a:rPr lang="en-US" sz="2400" dirty="0">
                <a:solidFill>
                  <a:srgbClr val="333333"/>
                </a:solidFill>
                <a:latin typeface="Helvetica Neue"/>
              </a:rPr>
              <a:t>equivalent circuit of a transformer to model an induction motor. </a:t>
            </a:r>
            <a:endParaRPr lang="en-US" sz="2400" dirty="0"/>
          </a:p>
        </p:txBody>
      </p:sp>
      <p:sp>
        <p:nvSpPr>
          <p:cNvPr id="6" name="Rectangle 5"/>
          <p:cNvSpPr/>
          <p:nvPr/>
        </p:nvSpPr>
        <p:spPr>
          <a:xfrm>
            <a:off x="76200" y="4829680"/>
            <a:ext cx="9067800" cy="1200329"/>
          </a:xfrm>
          <a:prstGeom prst="rect">
            <a:avLst/>
          </a:prstGeom>
        </p:spPr>
        <p:txBody>
          <a:bodyPr wrap="square">
            <a:spAutoFit/>
          </a:bodyPr>
          <a:lstStyle/>
          <a:p>
            <a:r>
              <a:rPr lang="en-US" dirty="0" smtClean="0">
                <a:solidFill>
                  <a:srgbClr val="333333"/>
                </a:solidFill>
                <a:latin typeface="Helvetica Neue"/>
              </a:rPr>
              <a:t>R1 - Resistance of the stator winding  </a:t>
            </a:r>
          </a:p>
          <a:p>
            <a:r>
              <a:rPr lang="en-US" dirty="0" smtClean="0">
                <a:solidFill>
                  <a:srgbClr val="333333"/>
                </a:solidFill>
                <a:latin typeface="Helvetica Neue"/>
              </a:rPr>
              <a:t>X1 </a:t>
            </a:r>
            <a:r>
              <a:rPr lang="en-US" dirty="0">
                <a:solidFill>
                  <a:srgbClr val="333333"/>
                </a:solidFill>
                <a:latin typeface="Helvetica Neue"/>
              </a:rPr>
              <a:t> </a:t>
            </a:r>
            <a:r>
              <a:rPr lang="en-US" dirty="0" smtClean="0">
                <a:solidFill>
                  <a:srgbClr val="333333"/>
                </a:solidFill>
                <a:latin typeface="Helvetica Neue"/>
              </a:rPr>
              <a:t> Stator leakage reactance </a:t>
            </a:r>
          </a:p>
          <a:p>
            <a:r>
              <a:rPr lang="en-US" dirty="0" err="1" smtClean="0">
                <a:solidFill>
                  <a:srgbClr val="333333"/>
                </a:solidFill>
                <a:latin typeface="Helvetica Neue"/>
              </a:rPr>
              <a:t>Xm</a:t>
            </a:r>
            <a:r>
              <a:rPr lang="en-US" dirty="0" smtClean="0">
                <a:solidFill>
                  <a:srgbClr val="333333"/>
                </a:solidFill>
                <a:latin typeface="Helvetica Neue"/>
              </a:rPr>
              <a:t> - </a:t>
            </a:r>
            <a:r>
              <a:rPr lang="en-US" dirty="0" err="1" smtClean="0">
                <a:solidFill>
                  <a:srgbClr val="333333"/>
                </a:solidFill>
                <a:latin typeface="Helvetica Neue"/>
              </a:rPr>
              <a:t>Magnetising</a:t>
            </a:r>
            <a:r>
              <a:rPr lang="en-US" dirty="0" smtClean="0">
                <a:solidFill>
                  <a:srgbClr val="333333"/>
                </a:solidFill>
                <a:latin typeface="Helvetica Neue"/>
              </a:rPr>
              <a:t> reactance required to cross the air gap </a:t>
            </a:r>
          </a:p>
          <a:p>
            <a:r>
              <a:rPr lang="en-US" dirty="0" err="1" smtClean="0">
                <a:solidFill>
                  <a:srgbClr val="333333"/>
                </a:solidFill>
                <a:latin typeface="Helvetica Neue"/>
              </a:rPr>
              <a:t>Rc</a:t>
            </a:r>
            <a:r>
              <a:rPr lang="en-US" dirty="0" smtClean="0">
                <a:solidFill>
                  <a:srgbClr val="333333"/>
                </a:solidFill>
                <a:latin typeface="Helvetica Neue"/>
              </a:rPr>
              <a:t> -  Core losses</a:t>
            </a:r>
            <a:endParaRPr lang="en-US" dirty="0"/>
          </a:p>
        </p:txBody>
      </p:sp>
    </p:spTree>
    <p:extLst>
      <p:ext uri="{BB962C8B-B14F-4D97-AF65-F5344CB8AC3E}">
        <p14:creationId xmlns:p14="http://schemas.microsoft.com/office/powerpoint/2010/main" xmlns="" val="963154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449288" y="1981200"/>
            <a:ext cx="8237512" cy="3173610"/>
          </a:xfrm>
          <a:prstGeom prst="rect">
            <a:avLst/>
          </a:prstGeom>
        </p:spPr>
      </p:pic>
      <p:sp>
        <p:nvSpPr>
          <p:cNvPr id="5" name="Title 1"/>
          <p:cNvSpPr>
            <a:spLocks noGrp="1"/>
          </p:cNvSpPr>
          <p:nvPr>
            <p:ph type="title"/>
          </p:nvPr>
        </p:nvSpPr>
        <p:spPr>
          <a:xfrm>
            <a:off x="457200" y="274638"/>
            <a:ext cx="8229600" cy="563562"/>
          </a:xfrm>
        </p:spPr>
        <p:txBody>
          <a:bodyPr/>
          <a:lstStyle/>
          <a:p>
            <a:r>
              <a:rPr lang="en-US" sz="3200" b="1" dirty="0" smtClean="0"/>
              <a:t>Equivalent Circuit of an IM- </a:t>
            </a:r>
            <a:r>
              <a:rPr lang="en-US" sz="3200" b="1" dirty="0" smtClean="0">
                <a:solidFill>
                  <a:srgbClr val="FF0000"/>
                </a:solidFill>
              </a:rPr>
              <a:t>Modified</a:t>
            </a:r>
            <a:endParaRPr lang="en-US" sz="3200" b="1" dirty="0">
              <a:solidFill>
                <a:srgbClr val="FF0000"/>
              </a:solidFill>
            </a:endParaRPr>
          </a:p>
        </p:txBody>
      </p:sp>
    </p:spTree>
    <p:extLst>
      <p:ext uri="{BB962C8B-B14F-4D97-AF65-F5344CB8AC3E}">
        <p14:creationId xmlns:p14="http://schemas.microsoft.com/office/powerpoint/2010/main" xmlns="" val="41596201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57200" y="228600"/>
            <a:ext cx="8229600" cy="2215991"/>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58700" tIns="0" rIns="15870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444444"/>
                </a:solidFill>
                <a:effectLst/>
                <a:latin typeface="Helvetica" panose="020B0604020202020204" pitchFamily="34" charset="0"/>
              </a:rPr>
              <a:t>R</a:t>
            </a:r>
            <a:r>
              <a:rPr kumimoji="0" lang="en-US" sz="2400" b="0" i="0" u="none" strike="noStrike" cap="none" normalizeH="0" baseline="-30000" dirty="0" smtClean="0">
                <a:ln>
                  <a:noFill/>
                </a:ln>
                <a:solidFill>
                  <a:srgbClr val="444444"/>
                </a:solidFill>
                <a:effectLst/>
                <a:latin typeface="Helvetica" panose="020B0604020202020204" pitchFamily="34" charset="0"/>
              </a:rPr>
              <a:t>1</a:t>
            </a:r>
            <a:r>
              <a:rPr kumimoji="0" lang="en-US" sz="2400" b="0" i="0" u="none" strike="noStrike" cap="none" normalizeH="0" baseline="0" dirty="0" smtClean="0">
                <a:ln>
                  <a:noFill/>
                </a:ln>
                <a:solidFill>
                  <a:srgbClr val="444444"/>
                </a:solidFill>
                <a:effectLst/>
                <a:latin typeface="Helvetica" panose="020B0604020202020204" pitchFamily="34" charset="0"/>
              </a:rPr>
              <a:t> = Stator resistance per phase.</a:t>
            </a:r>
            <a:endParaRPr kumimoji="0" lang="en-US" sz="2400" b="0" i="0" u="none" strike="noStrike" cap="none" normalizeH="0" baseline="0" dirty="0" smtClean="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444444"/>
                </a:solidFill>
                <a:effectLst/>
                <a:latin typeface="Helvetica" panose="020B0604020202020204" pitchFamily="34" charset="0"/>
              </a:rPr>
              <a:t>X</a:t>
            </a:r>
            <a:r>
              <a:rPr kumimoji="0" lang="en-US" sz="2400" b="0" i="0" u="none" strike="noStrike" cap="none" normalizeH="0" baseline="-30000" dirty="0" smtClean="0">
                <a:ln>
                  <a:noFill/>
                </a:ln>
                <a:solidFill>
                  <a:srgbClr val="444444"/>
                </a:solidFill>
                <a:effectLst/>
                <a:latin typeface="Helvetica" panose="020B0604020202020204" pitchFamily="34" charset="0"/>
              </a:rPr>
              <a:t>1</a:t>
            </a:r>
            <a:r>
              <a:rPr kumimoji="0" lang="en-US" sz="2400" b="0" i="0" u="none" strike="noStrike" cap="none" normalizeH="0" baseline="0" dirty="0" smtClean="0">
                <a:ln>
                  <a:noFill/>
                </a:ln>
                <a:solidFill>
                  <a:srgbClr val="444444"/>
                </a:solidFill>
                <a:effectLst/>
                <a:latin typeface="Helvetica" panose="020B0604020202020204" pitchFamily="34" charset="0"/>
              </a:rPr>
              <a:t> = Stator reactance per phase</a:t>
            </a:r>
            <a:endParaRPr kumimoji="0" lang="en-US" sz="2400" b="0" i="0" u="none" strike="noStrike" cap="none" normalizeH="0" baseline="0" dirty="0" smtClean="0">
              <a:ln>
                <a:noFill/>
              </a:ln>
              <a:solidFill>
                <a:schemeClr val="tx1"/>
              </a:solidFill>
              <a:effectLst/>
            </a:endParaRPr>
          </a:p>
          <a:p>
            <a:pPr lvl="0"/>
            <a:r>
              <a:rPr lang="en-US" sz="2400" dirty="0" smtClean="0">
                <a:solidFill>
                  <a:srgbClr val="444444"/>
                </a:solidFill>
                <a:latin typeface="Helvetica" panose="020B0604020202020204" pitchFamily="34" charset="0"/>
              </a:rPr>
              <a:t>V</a:t>
            </a:r>
            <a:r>
              <a:rPr lang="en-US" sz="2400" baseline="-30000" dirty="0" smtClean="0">
                <a:solidFill>
                  <a:srgbClr val="444444"/>
                </a:solidFill>
                <a:latin typeface="Helvetica" panose="020B0604020202020204" pitchFamily="34" charset="0"/>
              </a:rPr>
              <a:t>1</a:t>
            </a:r>
            <a:r>
              <a:rPr lang="en-US" sz="2400" dirty="0" smtClean="0">
                <a:solidFill>
                  <a:srgbClr val="444444"/>
                </a:solidFill>
                <a:latin typeface="Helvetica" panose="020B0604020202020204" pitchFamily="34" charset="0"/>
              </a:rPr>
              <a:t> </a:t>
            </a:r>
            <a:r>
              <a:rPr lang="en-US" sz="2400" dirty="0">
                <a:solidFill>
                  <a:srgbClr val="444444"/>
                </a:solidFill>
                <a:latin typeface="Helvetica" panose="020B0604020202020204" pitchFamily="34" charset="0"/>
              </a:rPr>
              <a:t>= Stator </a:t>
            </a:r>
            <a:r>
              <a:rPr kumimoji="0" lang="en-US" sz="2400" b="0" i="0" u="none" strike="noStrike" cap="none" normalizeH="0" baseline="0" dirty="0" smtClean="0">
                <a:ln>
                  <a:noFill/>
                </a:ln>
                <a:solidFill>
                  <a:srgbClr val="444444"/>
                </a:solidFill>
                <a:effectLst/>
                <a:latin typeface="Helvetica" panose="020B0604020202020204" pitchFamily="34" charset="0"/>
              </a:rPr>
              <a:t>voltage per phase  has to counter balance self induced </a:t>
            </a:r>
            <a:r>
              <a:rPr kumimoji="0" lang="en-US" sz="2400" b="0" i="0" u="none" strike="noStrike" cap="none" normalizeH="0" baseline="0" dirty="0" err="1" smtClean="0">
                <a:ln>
                  <a:noFill/>
                </a:ln>
                <a:solidFill>
                  <a:srgbClr val="444444"/>
                </a:solidFill>
                <a:effectLst/>
                <a:latin typeface="Helvetica" panose="020B0604020202020204" pitchFamily="34" charset="0"/>
              </a:rPr>
              <a:t>e.m.f</a:t>
            </a:r>
            <a:r>
              <a:rPr kumimoji="0" lang="en-US" sz="2400" b="0" i="0" u="none" strike="noStrike" cap="none" normalizeH="0" baseline="0" dirty="0" smtClean="0">
                <a:ln>
                  <a:noFill/>
                </a:ln>
                <a:solidFill>
                  <a:srgbClr val="444444"/>
                </a:solidFill>
                <a:effectLst/>
                <a:latin typeface="Helvetica" panose="020B0604020202020204" pitchFamily="34" charset="0"/>
              </a:rPr>
              <a:t>. E</a:t>
            </a:r>
            <a:r>
              <a:rPr kumimoji="0" lang="en-US" sz="2400" b="0" i="0" u="none" strike="noStrike" cap="none" normalizeH="0" baseline="-30000" dirty="0" smtClean="0">
                <a:ln>
                  <a:noFill/>
                </a:ln>
                <a:solidFill>
                  <a:srgbClr val="444444"/>
                </a:solidFill>
                <a:effectLst/>
                <a:latin typeface="Helvetica" panose="020B0604020202020204" pitchFamily="34" charset="0"/>
              </a:rPr>
              <a:t>1</a:t>
            </a:r>
            <a:r>
              <a:rPr lang="en-US" sz="2400" baseline="-30000" dirty="0" smtClean="0">
                <a:solidFill>
                  <a:srgbClr val="444444"/>
                </a:solidFill>
                <a:latin typeface="Helvetica" panose="020B0604020202020204" pitchFamily="34" charset="0"/>
              </a:rPr>
              <a:t> </a:t>
            </a:r>
            <a:r>
              <a:rPr kumimoji="0" lang="en-US" sz="2400" b="0" i="0" u="none" strike="noStrike" cap="none" normalizeH="0" baseline="0" dirty="0" smtClean="0">
                <a:ln>
                  <a:noFill/>
                </a:ln>
                <a:solidFill>
                  <a:srgbClr val="444444"/>
                </a:solidFill>
                <a:effectLst/>
                <a:latin typeface="Helvetica" panose="020B0604020202020204" pitchFamily="34" charset="0"/>
              </a:rPr>
              <a:t>and has to supply voltage drops I</a:t>
            </a:r>
            <a:r>
              <a:rPr kumimoji="0" lang="en-US" sz="2400" b="0" i="0" u="none" strike="noStrike" cap="none" normalizeH="0" baseline="-30000" dirty="0" smtClean="0">
                <a:ln>
                  <a:noFill/>
                </a:ln>
                <a:solidFill>
                  <a:srgbClr val="444444"/>
                </a:solidFill>
                <a:effectLst/>
                <a:latin typeface="Helvetica" panose="020B0604020202020204" pitchFamily="34" charset="0"/>
              </a:rPr>
              <a:t>1</a:t>
            </a:r>
            <a:r>
              <a:rPr kumimoji="0" lang="en-US" sz="2400" b="0" i="0" u="none" strike="noStrike" cap="none" normalizeH="0" baseline="0" dirty="0" smtClean="0">
                <a:ln>
                  <a:noFill/>
                </a:ln>
                <a:solidFill>
                  <a:srgbClr val="444444"/>
                </a:solidFill>
                <a:effectLst/>
                <a:latin typeface="Helvetica" panose="020B0604020202020204" pitchFamily="34" charset="0"/>
              </a:rPr>
              <a:t> R</a:t>
            </a:r>
            <a:r>
              <a:rPr kumimoji="0" lang="en-US" sz="2400" b="0" i="0" u="none" strike="noStrike" cap="none" normalizeH="0" baseline="-30000" dirty="0" smtClean="0">
                <a:ln>
                  <a:noFill/>
                </a:ln>
                <a:solidFill>
                  <a:srgbClr val="444444"/>
                </a:solidFill>
                <a:effectLst/>
                <a:latin typeface="Helvetica" panose="020B0604020202020204" pitchFamily="34" charset="0"/>
              </a:rPr>
              <a:t>1</a:t>
            </a:r>
            <a:r>
              <a:rPr kumimoji="0" lang="en-US" sz="2400" b="0" i="0" u="none" strike="noStrike" cap="none" normalizeH="0" baseline="0" dirty="0" smtClean="0">
                <a:ln>
                  <a:noFill/>
                </a:ln>
                <a:solidFill>
                  <a:srgbClr val="444444"/>
                </a:solidFill>
                <a:effectLst/>
                <a:latin typeface="Helvetica" panose="020B0604020202020204" pitchFamily="34" charset="0"/>
              </a:rPr>
              <a:t> and I</a:t>
            </a:r>
            <a:r>
              <a:rPr kumimoji="0" lang="en-US" sz="2400" b="0" i="0" u="none" strike="noStrike" cap="none" normalizeH="0" baseline="-30000" dirty="0" smtClean="0">
                <a:ln>
                  <a:noFill/>
                </a:ln>
                <a:solidFill>
                  <a:srgbClr val="444444"/>
                </a:solidFill>
                <a:effectLst/>
                <a:latin typeface="Helvetica" panose="020B0604020202020204" pitchFamily="34" charset="0"/>
              </a:rPr>
              <a:t>1</a:t>
            </a:r>
            <a:r>
              <a:rPr kumimoji="0" lang="en-US" sz="2400" b="0" i="0" u="none" strike="noStrike" cap="none" normalizeH="0" baseline="0" dirty="0" smtClean="0">
                <a:ln>
                  <a:noFill/>
                </a:ln>
                <a:solidFill>
                  <a:srgbClr val="444444"/>
                </a:solidFill>
                <a:effectLst/>
                <a:latin typeface="Helvetica" panose="020B0604020202020204" pitchFamily="34" charset="0"/>
              </a:rPr>
              <a:t> X</a:t>
            </a:r>
            <a:r>
              <a:rPr kumimoji="0" lang="en-US" sz="2400" b="0" i="0" u="none" strike="noStrike" cap="none" normalizeH="0" baseline="-30000" dirty="0" smtClean="0">
                <a:ln>
                  <a:noFill/>
                </a:ln>
                <a:solidFill>
                  <a:srgbClr val="444444"/>
                </a:solidFill>
                <a:effectLst/>
                <a:latin typeface="Helvetica" panose="020B0604020202020204" pitchFamily="34" charset="0"/>
              </a:rPr>
              <a:t>1</a:t>
            </a:r>
            <a:r>
              <a:rPr kumimoji="0" lang="en-US" sz="2400" b="0" i="0" u="none" strike="noStrike" cap="none" normalizeH="0" baseline="0" dirty="0" smtClean="0">
                <a:ln>
                  <a:noFill/>
                </a:ln>
                <a:solidFill>
                  <a:srgbClr val="444444"/>
                </a:solidFill>
                <a:effectLst/>
                <a:latin typeface="Helvetica" panose="020B0604020202020204" pitchFamily="34" charset="0"/>
              </a:rPr>
              <a:t>. </a:t>
            </a:r>
            <a:endParaRPr kumimoji="0" lang="en-US" sz="2400" b="0" i="0" u="none" strike="noStrike" cap="none" normalizeH="0" baseline="0" dirty="0" smtClean="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444444"/>
                </a:solidFill>
                <a:effectLst/>
                <a:latin typeface="Helvetica" panose="020B0604020202020204" pitchFamily="34" charset="0"/>
              </a:rPr>
              <a:t>       </a:t>
            </a:r>
            <a:endParaRPr kumimoji="0" lang="en-US" sz="2400" b="0" i="0" u="none" strike="noStrike" cap="none" normalizeH="0" baseline="0" dirty="0" smtClean="0">
              <a:ln>
                <a:noFill/>
              </a:ln>
              <a:solidFill>
                <a:srgbClr val="FE000A"/>
              </a:solidFill>
              <a:effectLst/>
              <a:latin typeface="Helvetica" panose="020B0604020202020204" pitchFamily="34" charset="0"/>
            </a:endParaRPr>
          </a:p>
        </p:txBody>
      </p:sp>
      <p:pic>
        <p:nvPicPr>
          <p:cNvPr id="41986" name="Picture 2" descr="http://2.bp.blogspot.com/-lkeDV6mRSog/TjyAk7hqWcI/AAAAAAAABGI/s8nwusSFJt0/s1600/ABB1.jpe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8522" y="2665556"/>
            <a:ext cx="8766955" cy="646170"/>
          </a:xfrm>
          <a:prstGeom prst="rect">
            <a:avLst/>
          </a:prstGeom>
          <a:noFill/>
          <a:extLst>
            <a:ext uri="{909E8E84-426E-40DD-AFC4-6F175D3DCCD1}">
              <a14:hiddenFill xmlns:a14="http://schemas.microsoft.com/office/drawing/2010/main" xmlns="">
                <a:solidFill>
                  <a:srgbClr val="FFFFFF"/>
                </a:solidFill>
              </a14:hiddenFill>
            </a:ext>
          </a:extLst>
        </p:spPr>
      </p:pic>
      <p:pic>
        <p:nvPicPr>
          <p:cNvPr id="41987" name="Picture 3" descr="http://4.bp.blogspot.com/-6nmTtMmP7DI/TjyAb04IGdI/AAAAAAAABGE/xhZw_j2cfxU/s1600/ABB11.jpe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 y="5029200"/>
            <a:ext cx="7482695" cy="82193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1"/>
          <p:cNvSpPr>
            <a:spLocks noChangeArrowheads="1"/>
          </p:cNvSpPr>
          <p:nvPr/>
        </p:nvSpPr>
        <p:spPr bwMode="auto">
          <a:xfrm>
            <a:off x="304800" y="3613666"/>
            <a:ext cx="8494529" cy="110799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58700" tIns="0" rIns="15870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444444"/>
                </a:solidFill>
                <a:effectLst/>
                <a:latin typeface="Helvetica" panose="020B0604020202020204" pitchFamily="34" charset="0"/>
              </a:rPr>
              <a:t>The rotor induced </a:t>
            </a:r>
            <a:r>
              <a:rPr kumimoji="0" lang="en-US" sz="2400" b="0" i="0" u="none" strike="noStrike" cap="none" normalizeH="0" baseline="0" dirty="0" err="1" smtClean="0">
                <a:ln>
                  <a:noFill/>
                </a:ln>
                <a:solidFill>
                  <a:srgbClr val="444444"/>
                </a:solidFill>
                <a:effectLst/>
                <a:latin typeface="Helvetica" panose="020B0604020202020204" pitchFamily="34" charset="0"/>
              </a:rPr>
              <a:t>e.m.f</a:t>
            </a:r>
            <a:r>
              <a:rPr kumimoji="0" lang="en-US" sz="2400" b="0" i="0" u="none" strike="noStrike" cap="none" normalizeH="0" baseline="0" dirty="0" smtClean="0">
                <a:ln>
                  <a:noFill/>
                </a:ln>
                <a:solidFill>
                  <a:srgbClr val="444444"/>
                </a:solidFill>
                <a:effectLst/>
                <a:latin typeface="Helvetica" panose="020B0604020202020204" pitchFamily="34" charset="0"/>
              </a:rPr>
              <a:t>. in the running condition has to supply the drop across impedances as rotor short circuited.</a:t>
            </a:r>
            <a:endParaRPr kumimoji="0" lang="en-US" sz="2400" b="0" i="0" u="none" strike="noStrike" cap="none" normalizeH="0" baseline="0" dirty="0" smtClean="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E000A"/>
                </a:solidFill>
                <a:effectLst/>
                <a:latin typeface="Helvetica" panose="020B0604020202020204" pitchFamily="34" charset="0"/>
                <a:hlinkClick r:id="rId4"/>
              </a:rPr>
              <a:t>  </a:t>
            </a:r>
            <a:endParaRPr kumimoji="0" lang="en-US" sz="2400" b="0" i="0" u="none" strike="noStrike" cap="none" normalizeH="0" baseline="0" dirty="0" smtClean="0">
              <a:ln>
                <a:noFill/>
              </a:ln>
              <a:solidFill>
                <a:srgbClr val="FE000A"/>
              </a:solidFill>
              <a:effectLst/>
              <a:latin typeface="Helvetica" panose="020B0604020202020204" pitchFamily="34" charset="0"/>
            </a:endParaRPr>
          </a:p>
        </p:txBody>
      </p:sp>
    </p:spTree>
    <p:extLst>
      <p:ext uri="{BB962C8B-B14F-4D97-AF65-F5344CB8AC3E}">
        <p14:creationId xmlns:p14="http://schemas.microsoft.com/office/powerpoint/2010/main" xmlns="" val="313944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987"/>
                                        </p:tgtEl>
                                        <p:attrNameLst>
                                          <p:attrName>style.visibility</p:attrName>
                                        </p:attrNameLst>
                                      </p:cBhvr>
                                      <p:to>
                                        <p:strVal val="visible"/>
                                      </p:to>
                                    </p:set>
                                    <p:anim calcmode="lin" valueType="num">
                                      <p:cBhvr additive="base">
                                        <p:cTn id="13" dur="500" fill="hold"/>
                                        <p:tgtEl>
                                          <p:spTgt spid="41987"/>
                                        </p:tgtEl>
                                        <p:attrNameLst>
                                          <p:attrName>ppt_x</p:attrName>
                                        </p:attrNameLst>
                                      </p:cBhvr>
                                      <p:tavLst>
                                        <p:tav tm="0">
                                          <p:val>
                                            <p:strVal val="#ppt_x"/>
                                          </p:val>
                                        </p:tav>
                                        <p:tav tm="100000">
                                          <p:val>
                                            <p:strVal val="#ppt_x"/>
                                          </p:val>
                                        </p:tav>
                                      </p:tavLst>
                                    </p:anim>
                                    <p:anim calcmode="lin" valueType="num">
                                      <p:cBhvr additive="base">
                                        <p:cTn id="14" dur="500" fill="hold"/>
                                        <p:tgtEl>
                                          <p:spTgt spid="419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3200" b="1" dirty="0" err="1" smtClean="0"/>
              <a:t>Phasor</a:t>
            </a:r>
            <a:r>
              <a:rPr lang="en-US" sz="3200" b="1" dirty="0" smtClean="0"/>
              <a:t> diagram of an Induction Motor</a:t>
            </a:r>
            <a:endParaRPr lang="en-US" sz="3200" b="1" dirty="0"/>
          </a:p>
        </p:txBody>
      </p:sp>
      <p:pic>
        <p:nvPicPr>
          <p:cNvPr id="40962" name="Picture 2" descr="http://1.bp.blogspot.com/-Kj0ngnI1S2I/TjyAUP9XDRI/AAAAAAAABGA/EBkQYP6Uf7Y/s1600/ABB12.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28800" y="838200"/>
            <a:ext cx="4343400" cy="53764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758195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634082"/>
          </a:xfrm>
        </p:spPr>
        <p:txBody>
          <a:bodyPr/>
          <a:lstStyle/>
          <a:p>
            <a:r>
              <a:rPr lang="en-US" sz="3600" b="1" dirty="0" smtClean="0"/>
              <a:t>Starters- Squirrel Cage IM</a:t>
            </a:r>
            <a:endParaRPr lang="en-US" sz="3600" b="1" dirty="0"/>
          </a:p>
        </p:txBody>
      </p:sp>
      <p:sp>
        <p:nvSpPr>
          <p:cNvPr id="3" name="Title 1"/>
          <p:cNvSpPr txBox="1">
            <a:spLocks/>
          </p:cNvSpPr>
          <p:nvPr/>
        </p:nvSpPr>
        <p:spPr bwMode="auto">
          <a:xfrm>
            <a:off x="539552" y="1124744"/>
            <a:ext cx="8229600" cy="2088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457200" indent="-457200" algn="l">
              <a:buFont typeface="Arial" pitchFamily="34" charset="0"/>
              <a:buChar char="•"/>
            </a:pPr>
            <a:r>
              <a:rPr lang="en-US" sz="2800" dirty="0" smtClean="0"/>
              <a:t>Direct-On-line Starting</a:t>
            </a:r>
          </a:p>
          <a:p>
            <a:pPr marL="457200" indent="-457200" algn="l">
              <a:buFont typeface="Arial" pitchFamily="34" charset="0"/>
              <a:buChar char="•"/>
            </a:pPr>
            <a:r>
              <a:rPr lang="en-US" sz="2800" dirty="0" smtClean="0"/>
              <a:t>Stator Rheostat Starting</a:t>
            </a:r>
          </a:p>
          <a:p>
            <a:pPr marL="457200" indent="-457200" algn="l">
              <a:buFont typeface="Arial" pitchFamily="34" charset="0"/>
              <a:buChar char="•"/>
            </a:pPr>
            <a:r>
              <a:rPr lang="en-US" sz="2800" dirty="0" smtClean="0"/>
              <a:t>Autotransformer Starting</a:t>
            </a:r>
          </a:p>
          <a:p>
            <a:pPr marL="457200" indent="-457200" algn="l">
              <a:buFont typeface="Arial" pitchFamily="34" charset="0"/>
              <a:buChar char="•"/>
            </a:pPr>
            <a:r>
              <a:rPr lang="en-US" sz="2800" dirty="0" smtClean="0"/>
              <a:t>Star-Delta Starter</a:t>
            </a:r>
            <a:endParaRPr lang="en-US" sz="2800" dirty="0"/>
          </a:p>
        </p:txBody>
      </p:sp>
    </p:spTree>
    <p:extLst>
      <p:ext uri="{BB962C8B-B14F-4D97-AF65-F5344CB8AC3E}">
        <p14:creationId xmlns:p14="http://schemas.microsoft.com/office/powerpoint/2010/main" xmlns="" val="34148275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DOL starter for Induction mo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379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2395" y="1268760"/>
            <a:ext cx="6122436" cy="3024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1"/>
          <p:cNvSpPr>
            <a:spLocks noGrp="1"/>
          </p:cNvSpPr>
          <p:nvPr>
            <p:ph type="title"/>
          </p:nvPr>
        </p:nvSpPr>
        <p:spPr/>
        <p:txBody>
          <a:bodyPr/>
          <a:lstStyle/>
          <a:p>
            <a:r>
              <a:rPr lang="en-US" sz="3600" b="1" dirty="0" smtClean="0"/>
              <a:t>Direct On-Line(DOL) Starter</a:t>
            </a:r>
            <a:endParaRPr lang="en-US" sz="3600" b="1" dirty="0"/>
          </a:p>
        </p:txBody>
      </p:sp>
      <p:sp>
        <p:nvSpPr>
          <p:cNvPr id="5" name="TextBox 4"/>
          <p:cNvSpPr txBox="1"/>
          <p:nvPr/>
        </p:nvSpPr>
        <p:spPr>
          <a:xfrm>
            <a:off x="1259632" y="4077072"/>
            <a:ext cx="6405199" cy="1384995"/>
          </a:xfrm>
          <a:prstGeom prst="rect">
            <a:avLst/>
          </a:prstGeom>
          <a:noFill/>
        </p:spPr>
        <p:txBody>
          <a:bodyPr wrap="square" rtlCol="0">
            <a:spAutoFit/>
          </a:bodyPr>
          <a:lstStyle/>
          <a:p>
            <a:pPr marL="285750" indent="-285750">
              <a:buFont typeface="Arial" pitchFamily="34" charset="0"/>
              <a:buChar char="•"/>
            </a:pPr>
            <a:r>
              <a:rPr lang="en-US" sz="2800" dirty="0" smtClean="0"/>
              <a:t>Used for motors </a:t>
            </a:r>
            <a:r>
              <a:rPr lang="en-US" sz="2800" dirty="0" err="1" smtClean="0"/>
              <a:t>upto</a:t>
            </a:r>
            <a:r>
              <a:rPr lang="en-US" sz="2800" dirty="0" smtClean="0"/>
              <a:t> 2 kW</a:t>
            </a:r>
          </a:p>
          <a:p>
            <a:pPr marL="285750" indent="-285750">
              <a:buFont typeface="Arial" pitchFamily="34" charset="0"/>
              <a:buChar char="•"/>
            </a:pPr>
            <a:r>
              <a:rPr lang="en-US" sz="2800" dirty="0" smtClean="0"/>
              <a:t>Starting torque about twice the full load torque</a:t>
            </a:r>
            <a:endParaRPr lang="en-US" sz="2800" dirty="0"/>
          </a:p>
        </p:txBody>
      </p:sp>
    </p:spTree>
    <p:extLst>
      <p:ext uri="{BB962C8B-B14F-4D97-AF65-F5344CB8AC3E}">
        <p14:creationId xmlns:p14="http://schemas.microsoft.com/office/powerpoint/2010/main" xmlns="" val="332134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1556792"/>
            <a:ext cx="5760640" cy="27142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1"/>
          <p:cNvSpPr>
            <a:spLocks noGrp="1"/>
          </p:cNvSpPr>
          <p:nvPr>
            <p:ph type="title"/>
          </p:nvPr>
        </p:nvSpPr>
        <p:spPr>
          <a:xfrm>
            <a:off x="457200" y="274638"/>
            <a:ext cx="8229600" cy="922114"/>
          </a:xfrm>
        </p:spPr>
        <p:txBody>
          <a:bodyPr/>
          <a:lstStyle/>
          <a:p>
            <a:r>
              <a:rPr lang="en-US" sz="3600" b="1" dirty="0" smtClean="0"/>
              <a:t>Stator Rheostat Starter</a:t>
            </a:r>
            <a:endParaRPr lang="en-US" sz="3600" b="1" dirty="0"/>
          </a:p>
        </p:txBody>
      </p:sp>
      <p:sp>
        <p:nvSpPr>
          <p:cNvPr id="4" name="TextBox 3"/>
          <p:cNvSpPr txBox="1"/>
          <p:nvPr/>
        </p:nvSpPr>
        <p:spPr>
          <a:xfrm>
            <a:off x="1187624" y="4271050"/>
            <a:ext cx="6768752" cy="1815882"/>
          </a:xfrm>
          <a:prstGeom prst="rect">
            <a:avLst/>
          </a:prstGeom>
          <a:noFill/>
        </p:spPr>
        <p:txBody>
          <a:bodyPr wrap="square" rtlCol="0">
            <a:spAutoFit/>
          </a:bodyPr>
          <a:lstStyle/>
          <a:p>
            <a:r>
              <a:rPr lang="en-US" sz="2800" b="1" dirty="0" smtClean="0"/>
              <a:t>Advantages: </a:t>
            </a:r>
            <a:r>
              <a:rPr lang="en-US" sz="2800" dirty="0" smtClean="0"/>
              <a:t>High PF during start, Less Expensive, Smooth acceleration</a:t>
            </a:r>
          </a:p>
          <a:p>
            <a:r>
              <a:rPr lang="en-US" sz="2800" b="1" dirty="0" smtClean="0"/>
              <a:t>Disadvantages: </a:t>
            </a:r>
            <a:r>
              <a:rPr lang="en-US" sz="2800" dirty="0" smtClean="0"/>
              <a:t>Losses in Resistors</a:t>
            </a:r>
            <a:r>
              <a:rPr lang="en-US" sz="2800" smtClean="0"/>
              <a:t>, Low </a:t>
            </a:r>
            <a:r>
              <a:rPr lang="en-US" sz="2800" dirty="0" smtClean="0"/>
              <a:t>torque efficiency</a:t>
            </a:r>
            <a:endParaRPr lang="en-US" sz="2800" dirty="0"/>
          </a:p>
        </p:txBody>
      </p:sp>
    </p:spTree>
    <p:extLst>
      <p:ext uri="{BB962C8B-B14F-4D97-AF65-F5344CB8AC3E}">
        <p14:creationId xmlns:p14="http://schemas.microsoft.com/office/powerpoint/2010/main" xmlns="" val="1452958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1124744"/>
            <a:ext cx="5495925" cy="2571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1"/>
          <p:cNvSpPr>
            <a:spLocks noGrp="1"/>
          </p:cNvSpPr>
          <p:nvPr>
            <p:ph type="title"/>
          </p:nvPr>
        </p:nvSpPr>
        <p:spPr>
          <a:xfrm>
            <a:off x="457200" y="274638"/>
            <a:ext cx="8229600" cy="922114"/>
          </a:xfrm>
        </p:spPr>
        <p:txBody>
          <a:bodyPr/>
          <a:lstStyle/>
          <a:p>
            <a:r>
              <a:rPr lang="en-US" sz="3600" b="1" dirty="0" smtClean="0"/>
              <a:t>Auto-Transformer Starter</a:t>
            </a:r>
            <a:endParaRPr lang="en-US" sz="3600" b="1" dirty="0"/>
          </a:p>
        </p:txBody>
      </p:sp>
      <p:sp>
        <p:nvSpPr>
          <p:cNvPr id="6" name="TextBox 5"/>
          <p:cNvSpPr txBox="1"/>
          <p:nvPr/>
        </p:nvSpPr>
        <p:spPr>
          <a:xfrm>
            <a:off x="839242" y="3758401"/>
            <a:ext cx="6768752" cy="1815882"/>
          </a:xfrm>
          <a:prstGeom prst="rect">
            <a:avLst/>
          </a:prstGeom>
          <a:noFill/>
        </p:spPr>
        <p:txBody>
          <a:bodyPr wrap="square" rtlCol="0">
            <a:spAutoFit/>
          </a:bodyPr>
          <a:lstStyle/>
          <a:p>
            <a:r>
              <a:rPr lang="en-US" sz="2800" b="1" dirty="0" smtClean="0"/>
              <a:t>Advantages: </a:t>
            </a:r>
            <a:r>
              <a:rPr lang="en-US" sz="2800" dirty="0" smtClean="0"/>
              <a:t>High torque/Ampere, Long starting period, Can be used for star and delta connected motors, </a:t>
            </a:r>
          </a:p>
          <a:p>
            <a:r>
              <a:rPr lang="en-US" sz="2800" b="1" dirty="0" smtClean="0"/>
              <a:t>Disadvantages: </a:t>
            </a:r>
            <a:r>
              <a:rPr lang="en-US" sz="2800" dirty="0" smtClean="0"/>
              <a:t>Low PF (Lagging), Higher cost</a:t>
            </a:r>
            <a:endParaRPr lang="en-US" sz="2800" dirty="0"/>
          </a:p>
        </p:txBody>
      </p:sp>
    </p:spTree>
    <p:extLst>
      <p:ext uri="{BB962C8B-B14F-4D97-AF65-F5344CB8AC3E}">
        <p14:creationId xmlns:p14="http://schemas.microsoft.com/office/powerpoint/2010/main" xmlns="" val="1035633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sz="3600" b="1" dirty="0" smtClean="0"/>
              <a:t>Star-Delta Starter</a:t>
            </a:r>
            <a:endParaRPr lang="en-US" sz="3600" b="1" dirty="0"/>
          </a:p>
        </p:txBody>
      </p:sp>
      <p:pic>
        <p:nvPicPr>
          <p:cNvPr id="36866" name="Picture 2" descr="Image result for star delta starter for 3-phase induction moto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39752" y="1082208"/>
            <a:ext cx="4248150" cy="288607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67544" y="4223565"/>
            <a:ext cx="8208912" cy="1815882"/>
          </a:xfrm>
          <a:prstGeom prst="rect">
            <a:avLst/>
          </a:prstGeom>
          <a:noFill/>
        </p:spPr>
        <p:txBody>
          <a:bodyPr wrap="square" rtlCol="0">
            <a:spAutoFit/>
          </a:bodyPr>
          <a:lstStyle/>
          <a:p>
            <a:pPr marL="457200" indent="-457200">
              <a:buFont typeface="Arial" pitchFamily="34" charset="0"/>
              <a:buChar char="•"/>
            </a:pPr>
            <a:r>
              <a:rPr lang="en-US" sz="2800" dirty="0" smtClean="0"/>
              <a:t>Reduced starting current but the starting torque is also reduced by the same amount</a:t>
            </a:r>
          </a:p>
          <a:p>
            <a:pPr marL="457200" indent="-457200">
              <a:buFont typeface="Arial" pitchFamily="34" charset="0"/>
              <a:buChar char="•"/>
            </a:pPr>
            <a:r>
              <a:rPr lang="en-US" sz="2800" dirty="0" smtClean="0"/>
              <a:t>Limited to applications where high starting torque is not necessary</a:t>
            </a:r>
            <a:endParaRPr lang="en-US" sz="2800" dirty="0"/>
          </a:p>
        </p:txBody>
      </p:sp>
    </p:spTree>
    <p:extLst>
      <p:ext uri="{BB962C8B-B14F-4D97-AF65-F5344CB8AC3E}">
        <p14:creationId xmlns:p14="http://schemas.microsoft.com/office/powerpoint/2010/main" xmlns="" val="3095431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634082"/>
          </a:xfrm>
        </p:spPr>
        <p:txBody>
          <a:bodyPr/>
          <a:lstStyle/>
          <a:p>
            <a:r>
              <a:rPr lang="en-US" sz="3600" b="1" dirty="0" smtClean="0"/>
              <a:t>Starters- Slip Ring IM</a:t>
            </a:r>
            <a:endParaRPr lang="en-US" sz="3600" b="1" dirty="0"/>
          </a:p>
        </p:txBody>
      </p:sp>
      <p:sp>
        <p:nvSpPr>
          <p:cNvPr id="3" name="Title 1"/>
          <p:cNvSpPr txBox="1">
            <a:spLocks/>
          </p:cNvSpPr>
          <p:nvPr/>
        </p:nvSpPr>
        <p:spPr bwMode="auto">
          <a:xfrm>
            <a:off x="539552" y="1124744"/>
            <a:ext cx="8229600" cy="2088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457200" indent="-457200" algn="l">
              <a:buFont typeface="Arial" pitchFamily="34" charset="0"/>
              <a:buChar char="•"/>
            </a:pPr>
            <a:r>
              <a:rPr lang="en-US" sz="2800" dirty="0" smtClean="0"/>
              <a:t>Rotor Rheostat</a:t>
            </a:r>
          </a:p>
          <a:p>
            <a:pPr marL="457200" indent="-457200" algn="l">
              <a:buFont typeface="Arial" pitchFamily="34" charset="0"/>
              <a:buChar char="•"/>
            </a:pPr>
            <a:r>
              <a:rPr lang="en-US" sz="2800" dirty="0" smtClean="0"/>
              <a:t>Autotransformer Starting</a:t>
            </a:r>
          </a:p>
          <a:p>
            <a:pPr marL="457200" indent="-457200" algn="l">
              <a:buFont typeface="Arial" pitchFamily="34" charset="0"/>
              <a:buChar char="•"/>
            </a:pPr>
            <a:r>
              <a:rPr lang="en-US" sz="2800" dirty="0" smtClean="0"/>
              <a:t>Star-Delta Starter</a:t>
            </a:r>
            <a:endParaRPr lang="en-US" sz="2800" dirty="0"/>
          </a:p>
        </p:txBody>
      </p:sp>
    </p:spTree>
    <p:extLst>
      <p:ext uri="{BB962C8B-B14F-4D97-AF65-F5344CB8AC3E}">
        <p14:creationId xmlns:p14="http://schemas.microsoft.com/office/powerpoint/2010/main" xmlns="" val="1315100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228804" y="1158099"/>
            <a:ext cx="8676456" cy="41088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itchFamily="34" charset="0"/>
                <a:cs typeface="Arial" pitchFamily="34" charset="0"/>
              </a:defRPr>
            </a:lvl1pPr>
            <a:lvl2pPr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l" rtl="0" eaLnBrk="1" hangingPunct="1"/>
            <a:r>
              <a:rPr lang="en-US" altLang="ar-SA" sz="2900" dirty="0" smtClean="0"/>
              <a:t>Disadvantages </a:t>
            </a:r>
          </a:p>
          <a:p>
            <a:pPr algn="l" rtl="0" eaLnBrk="1" hangingPunct="1"/>
            <a:endParaRPr lang="en-US" altLang="ar-SA" sz="2900" b="0" dirty="0"/>
          </a:p>
          <a:p>
            <a:pPr marL="914400" lvl="1" indent="-457200" algn="l" rtl="0" eaLnBrk="1" hangingPunct="1">
              <a:buFont typeface="Arial" pitchFamily="34" charset="0"/>
              <a:buChar char="•"/>
            </a:pPr>
            <a:r>
              <a:rPr lang="en-US" altLang="ar-SA" sz="2900" b="0" dirty="0" smtClean="0"/>
              <a:t>Essentially </a:t>
            </a:r>
            <a:r>
              <a:rPr lang="en-US" altLang="ar-SA" sz="2900" b="0" dirty="0"/>
              <a:t>a “fixed-speed” machine </a:t>
            </a:r>
            <a:endParaRPr lang="en-US" altLang="ar-SA" sz="2900" b="0" dirty="0" smtClean="0"/>
          </a:p>
          <a:p>
            <a:pPr marL="914400" lvl="1" indent="-457200" algn="l" rtl="0" eaLnBrk="1" hangingPunct="1">
              <a:buFont typeface="Arial" pitchFamily="34" charset="0"/>
              <a:buChar char="•"/>
            </a:pPr>
            <a:endParaRPr lang="en-US" altLang="ar-SA" sz="2900" b="0" dirty="0"/>
          </a:p>
          <a:p>
            <a:pPr marL="914400" lvl="1" indent="-457200" algn="l" rtl="0" eaLnBrk="1" hangingPunct="1">
              <a:buFont typeface="Arial" pitchFamily="34" charset="0"/>
              <a:buChar char="•"/>
            </a:pPr>
            <a:r>
              <a:rPr lang="en-US" altLang="ar-SA" sz="2900" b="0" dirty="0" smtClean="0"/>
              <a:t>Speed </a:t>
            </a:r>
            <a:r>
              <a:rPr lang="en-US" altLang="ar-SA" sz="2900" b="0" dirty="0"/>
              <a:t>is determined by the supply </a:t>
            </a:r>
            <a:r>
              <a:rPr lang="en-US" altLang="ar-SA" sz="2900" b="0" dirty="0" smtClean="0"/>
              <a:t>frequency</a:t>
            </a:r>
          </a:p>
          <a:p>
            <a:pPr marL="914400" lvl="1" indent="-457200" algn="l" rtl="0" eaLnBrk="1" hangingPunct="1">
              <a:buFont typeface="Arial" pitchFamily="34" charset="0"/>
              <a:buChar char="•"/>
            </a:pPr>
            <a:endParaRPr lang="en-US" altLang="ar-SA" sz="2900" b="0" dirty="0"/>
          </a:p>
          <a:p>
            <a:pPr marL="914400" lvl="1" indent="-457200" algn="l" rtl="0" eaLnBrk="1" hangingPunct="1">
              <a:buFont typeface="Arial" pitchFamily="34" charset="0"/>
              <a:buChar char="•"/>
            </a:pPr>
            <a:r>
              <a:rPr lang="en-US" altLang="ar-SA" sz="2900" b="0" dirty="0" smtClean="0"/>
              <a:t>To </a:t>
            </a:r>
            <a:r>
              <a:rPr lang="en-US" altLang="ar-SA" sz="2900" b="0" dirty="0"/>
              <a:t>vary its speed need a variable frequency </a:t>
            </a:r>
            <a:r>
              <a:rPr lang="en-US" altLang="ar-SA" sz="2900" b="0" dirty="0" smtClean="0"/>
              <a:t>supply</a:t>
            </a:r>
          </a:p>
          <a:p>
            <a:pPr lvl="1" algn="l" rtl="0" eaLnBrk="1" hangingPunct="1"/>
            <a:endParaRPr lang="en-US" altLang="ar-SA" sz="2900" b="0" dirty="0">
              <a:latin typeface="TimesNewRoman" charset="0"/>
            </a:endParaRPr>
          </a:p>
        </p:txBody>
      </p:sp>
      <p:sp>
        <p:nvSpPr>
          <p:cNvPr id="3" name="Rectangle 2"/>
          <p:cNvSpPr txBox="1">
            <a:spLocks noChangeArrowheads="1"/>
          </p:cNvSpPr>
          <p:nvPr/>
        </p:nvSpPr>
        <p:spPr bwMode="auto">
          <a:xfrm>
            <a:off x="716487" y="188640"/>
            <a:ext cx="7772400" cy="936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CA" sz="4000" b="1" dirty="0" smtClean="0"/>
              <a:t>Induction</a:t>
            </a:r>
            <a:r>
              <a:rPr lang="en-CA" b="1" dirty="0" smtClean="0"/>
              <a:t> Motor</a:t>
            </a:r>
            <a:endParaRPr lang="en-US" b="1" dirty="0"/>
          </a:p>
        </p:txBody>
      </p:sp>
    </p:spTree>
    <p:extLst>
      <p:ext uri="{BB962C8B-B14F-4D97-AF65-F5344CB8AC3E}">
        <p14:creationId xmlns:p14="http://schemas.microsoft.com/office/powerpoint/2010/main" xmlns="" val="181260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anim calcmode="lin" valueType="num">
                                      <p:cBhvr additive="base">
                                        <p:cTn id="7" dur="500" fill="hold"/>
                                        <p:tgtEl>
                                          <p:spTgt spid="20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52">
                                            <p:txEl>
                                              <p:pRg st="2" end="2"/>
                                            </p:txEl>
                                          </p:spTgt>
                                        </p:tgtEl>
                                        <p:attrNameLst>
                                          <p:attrName>style.visibility</p:attrName>
                                        </p:attrNameLst>
                                      </p:cBhvr>
                                      <p:to>
                                        <p:strVal val="visible"/>
                                      </p:to>
                                    </p:set>
                                    <p:anim calcmode="lin" valueType="num">
                                      <p:cBhvr additive="base">
                                        <p:cTn id="13" dur="500" fill="hold"/>
                                        <p:tgtEl>
                                          <p:spTgt spid="205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52">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052">
                                            <p:txEl>
                                              <p:pRg st="2" end="2"/>
                                            </p:txEl>
                                          </p:spTgt>
                                        </p:tgtEl>
                                        <p:attrNameLst>
                                          <p:attrName>ppt_c</p:attrName>
                                        </p:attrNameLst>
                                      </p:cBhvr>
                                      <p:to>
                                        <a:srgbClr val="FFCC0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52">
                                            <p:txEl>
                                              <p:pRg st="4" end="4"/>
                                            </p:txEl>
                                          </p:spTgt>
                                        </p:tgtEl>
                                        <p:attrNameLst>
                                          <p:attrName>style.visibility</p:attrName>
                                        </p:attrNameLst>
                                      </p:cBhvr>
                                      <p:to>
                                        <p:strVal val="visible"/>
                                      </p:to>
                                    </p:set>
                                    <p:anim calcmode="lin" valueType="num">
                                      <p:cBhvr additive="base">
                                        <p:cTn id="19" dur="500" fill="hold"/>
                                        <p:tgtEl>
                                          <p:spTgt spid="205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52">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052">
                                            <p:txEl>
                                              <p:pRg st="4" end="4"/>
                                            </p:txEl>
                                          </p:spTgt>
                                        </p:tgtEl>
                                        <p:attrNameLst>
                                          <p:attrName>ppt_c</p:attrName>
                                        </p:attrNameLst>
                                      </p:cBhvr>
                                      <p:to>
                                        <a:srgbClr val="FFCC00"/>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52">
                                            <p:txEl>
                                              <p:pRg st="6" end="6"/>
                                            </p:txEl>
                                          </p:spTgt>
                                        </p:tgtEl>
                                        <p:attrNameLst>
                                          <p:attrName>style.visibility</p:attrName>
                                        </p:attrNameLst>
                                      </p:cBhvr>
                                      <p:to>
                                        <p:strVal val="visible"/>
                                      </p:to>
                                    </p:set>
                                    <p:anim calcmode="lin" valueType="num">
                                      <p:cBhvr additive="base">
                                        <p:cTn id="25" dur="500" fill="hold"/>
                                        <p:tgtEl>
                                          <p:spTgt spid="205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52">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052">
                                            <p:txEl>
                                              <p:pRg st="6" end="6"/>
                                            </p:txEl>
                                          </p:spTgt>
                                        </p:tgtEl>
                                        <p:attrNameLst>
                                          <p:attrName>ppt_c</p:attrName>
                                        </p:attrNameLst>
                                      </p:cBhvr>
                                      <p:to>
                                        <a:srgbClr val="FFCC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sz="3600" b="1" dirty="0" smtClean="0"/>
              <a:t>Rotor Rheostat Starter for Slip Ring IM</a:t>
            </a:r>
            <a:endParaRPr lang="en-US" sz="3600" b="1" dirty="0"/>
          </a:p>
        </p:txBody>
      </p:sp>
      <p:pic>
        <p:nvPicPr>
          <p:cNvPr id="38914" name="Picture 2" descr="Image result for rotor rheostat starter for 3-phase slip ring induction moto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1340768"/>
            <a:ext cx="7065197" cy="274401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67544" y="4084782"/>
            <a:ext cx="8208912" cy="1815882"/>
          </a:xfrm>
          <a:prstGeom prst="rect">
            <a:avLst/>
          </a:prstGeom>
          <a:noFill/>
        </p:spPr>
        <p:txBody>
          <a:bodyPr wrap="square" rtlCol="0">
            <a:spAutoFit/>
          </a:bodyPr>
          <a:lstStyle/>
          <a:p>
            <a:pPr marL="457200" indent="-457200">
              <a:buFont typeface="Arial" pitchFamily="34" charset="0"/>
              <a:buChar char="•"/>
            </a:pPr>
            <a:r>
              <a:rPr lang="en-US" sz="2800" dirty="0" smtClean="0"/>
              <a:t>By increasing rotor resistance, the rotor current is reduced at starting. The torque is increased due to improvement in PF</a:t>
            </a:r>
          </a:p>
          <a:p>
            <a:pPr marL="457200" indent="-457200">
              <a:buFont typeface="Arial" pitchFamily="34" charset="0"/>
              <a:buChar char="•"/>
            </a:pPr>
            <a:r>
              <a:rPr lang="en-US" sz="2800" dirty="0" smtClean="0"/>
              <a:t>Such motors can be started under load</a:t>
            </a:r>
            <a:endParaRPr lang="en-US" sz="2800" dirty="0"/>
          </a:p>
        </p:txBody>
      </p:sp>
    </p:spTree>
    <p:extLst>
      <p:ext uri="{BB962C8B-B14F-4D97-AF65-F5344CB8AC3E}">
        <p14:creationId xmlns:p14="http://schemas.microsoft.com/office/powerpoint/2010/main" xmlns="" val="23271028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892480" cy="634082"/>
          </a:xfrm>
        </p:spPr>
        <p:txBody>
          <a:bodyPr/>
          <a:lstStyle/>
          <a:p>
            <a:r>
              <a:rPr lang="en-US" sz="3600" b="1" dirty="0"/>
              <a:t>Speed Control Methods </a:t>
            </a:r>
            <a:r>
              <a:rPr lang="en-US" sz="3600" b="1" dirty="0" smtClean="0"/>
              <a:t>of IM</a:t>
            </a:r>
            <a:endParaRPr lang="en-US" sz="3600" dirty="0"/>
          </a:p>
        </p:txBody>
      </p:sp>
      <p:pic>
        <p:nvPicPr>
          <p:cNvPr id="39967" name="Picture 31"/>
          <p:cNvPicPr>
            <a:picLocks noChangeAspect="1" noChangeArrowheads="1"/>
          </p:cNvPicPr>
          <p:nvPr/>
        </p:nvPicPr>
        <p:blipFill>
          <a:blip r:embed="rId2" cstate="print"/>
          <a:srcRect/>
          <a:stretch>
            <a:fillRect/>
          </a:stretch>
        </p:blipFill>
        <p:spPr bwMode="auto">
          <a:xfrm>
            <a:off x="214313" y="1543050"/>
            <a:ext cx="8715375" cy="3867150"/>
          </a:xfrm>
          <a:prstGeom prst="rect">
            <a:avLst/>
          </a:prstGeom>
          <a:noFill/>
          <a:ln w="9525">
            <a:noFill/>
            <a:miter lim="800000"/>
            <a:headEnd/>
            <a:tailEnd/>
          </a:ln>
        </p:spPr>
      </p:pic>
    </p:spTree>
    <p:extLst>
      <p:ext uri="{BB962C8B-B14F-4D97-AF65-F5344CB8AC3E}">
        <p14:creationId xmlns:p14="http://schemas.microsoft.com/office/powerpoint/2010/main" xmlns="" val="2758833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lstStyle/>
          <a:p>
            <a:r>
              <a:rPr lang="en-US" sz="3600" b="1" dirty="0"/>
              <a:t>Constant V/F Control Of Induction Motor</a:t>
            </a:r>
          </a:p>
        </p:txBody>
      </p:sp>
      <p:sp>
        <p:nvSpPr>
          <p:cNvPr id="3" name="Content Placeholder 2"/>
          <p:cNvSpPr>
            <a:spLocks noGrp="1"/>
          </p:cNvSpPr>
          <p:nvPr>
            <p:ph idx="1"/>
          </p:nvPr>
        </p:nvSpPr>
        <p:spPr>
          <a:xfrm>
            <a:off x="539552" y="1196752"/>
            <a:ext cx="8075240" cy="3917032"/>
          </a:xfrm>
        </p:spPr>
        <p:txBody>
          <a:bodyPr/>
          <a:lstStyle/>
          <a:p>
            <a:r>
              <a:rPr lang="en-US" sz="2800" dirty="0"/>
              <a:t> </a:t>
            </a:r>
            <a:r>
              <a:rPr lang="en-US" sz="2800" dirty="0" smtClean="0"/>
              <a:t>If </a:t>
            </a:r>
            <a:r>
              <a:rPr lang="en-US" sz="2800" dirty="0"/>
              <a:t>the supply frequency is reduced keeping the rated supply voltage, the air gap flux will tend to </a:t>
            </a:r>
            <a:r>
              <a:rPr lang="en-US" sz="2800" dirty="0" smtClean="0"/>
              <a:t>saturate causing </a:t>
            </a:r>
            <a:r>
              <a:rPr lang="en-US" sz="2800" dirty="0"/>
              <a:t>excessive stator current and distortion of the stator flux wave. </a:t>
            </a:r>
            <a:endParaRPr lang="en-US" sz="2800" dirty="0" smtClean="0"/>
          </a:p>
          <a:p>
            <a:r>
              <a:rPr lang="en-US" sz="2800" dirty="0" smtClean="0"/>
              <a:t>If </a:t>
            </a:r>
            <a:r>
              <a:rPr lang="en-US" sz="2800" dirty="0"/>
              <a:t>the ratio of voltage to frequency is kept constant, the flux remains constant. Also, </a:t>
            </a:r>
            <a:r>
              <a:rPr lang="en-US" sz="2800" dirty="0" smtClean="0"/>
              <a:t>the </a:t>
            </a:r>
            <a:r>
              <a:rPr lang="en-US" sz="2800" dirty="0"/>
              <a:t>developed torque remains approximately constant. </a:t>
            </a:r>
          </a:p>
        </p:txBody>
      </p:sp>
    </p:spTree>
    <p:extLst>
      <p:ext uri="{BB962C8B-B14F-4D97-AF65-F5344CB8AC3E}">
        <p14:creationId xmlns:p14="http://schemas.microsoft.com/office/powerpoint/2010/main" xmlns="" val="3254711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892480" cy="634082"/>
          </a:xfrm>
        </p:spPr>
        <p:txBody>
          <a:bodyPr/>
          <a:lstStyle/>
          <a:p>
            <a:r>
              <a:rPr lang="en-US" sz="3600" b="1" dirty="0"/>
              <a:t>Speed Control Methods Of </a:t>
            </a:r>
            <a:r>
              <a:rPr lang="en-US" sz="3600" b="1" dirty="0" smtClean="0"/>
              <a:t>IM …..</a:t>
            </a:r>
            <a:endParaRPr lang="en-US" sz="3600" dirty="0"/>
          </a:p>
        </p:txBody>
      </p:sp>
      <p:sp>
        <p:nvSpPr>
          <p:cNvPr id="3" name="Content Placeholder 2"/>
          <p:cNvSpPr>
            <a:spLocks noGrp="1"/>
          </p:cNvSpPr>
          <p:nvPr>
            <p:ph idx="1"/>
          </p:nvPr>
        </p:nvSpPr>
        <p:spPr>
          <a:xfrm>
            <a:off x="683568" y="1268760"/>
            <a:ext cx="8075240" cy="3917032"/>
          </a:xfrm>
        </p:spPr>
        <p:txBody>
          <a:bodyPr/>
          <a:lstStyle/>
          <a:p>
            <a:pPr marL="0" indent="0">
              <a:buNone/>
            </a:pPr>
            <a:r>
              <a:rPr lang="en-US" b="1" dirty="0"/>
              <a:t>Induction Motor Speed Control From </a:t>
            </a:r>
            <a:r>
              <a:rPr lang="en-US" b="1" dirty="0" smtClean="0"/>
              <a:t>Rotor </a:t>
            </a:r>
            <a:r>
              <a:rPr lang="en-US" b="1" dirty="0"/>
              <a:t>Side</a:t>
            </a:r>
          </a:p>
          <a:p>
            <a:r>
              <a:rPr lang="en-US" dirty="0"/>
              <a:t>Rotor Rheostat Control</a:t>
            </a:r>
          </a:p>
          <a:p>
            <a:r>
              <a:rPr lang="en-US" dirty="0"/>
              <a:t>Cascade Operation</a:t>
            </a:r>
          </a:p>
          <a:p>
            <a:r>
              <a:rPr lang="en-US" dirty="0"/>
              <a:t>By Injecting EMF In Rotor </a:t>
            </a:r>
            <a:r>
              <a:rPr lang="en-US" dirty="0" smtClean="0"/>
              <a:t>Circuit: By </a:t>
            </a:r>
            <a:r>
              <a:rPr lang="en-US" dirty="0"/>
              <a:t>changing the phase of injected </a:t>
            </a:r>
            <a:r>
              <a:rPr lang="en-US" dirty="0" err="1"/>
              <a:t>emf</a:t>
            </a:r>
            <a:r>
              <a:rPr lang="en-US" dirty="0"/>
              <a:t>, speed can be controlled</a:t>
            </a:r>
          </a:p>
          <a:p>
            <a:endParaRPr lang="en-US" b="1" dirty="0"/>
          </a:p>
          <a:p>
            <a:endParaRPr lang="en-US" dirty="0"/>
          </a:p>
        </p:txBody>
      </p:sp>
    </p:spTree>
    <p:extLst>
      <p:ext uri="{BB962C8B-B14F-4D97-AF65-F5344CB8AC3E}">
        <p14:creationId xmlns:p14="http://schemas.microsoft.com/office/powerpoint/2010/main" xmlns="" val="145904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lstStyle/>
          <a:p>
            <a:r>
              <a:rPr lang="en-US" sz="3600" b="1" dirty="0"/>
              <a:t>Cascade </a:t>
            </a:r>
            <a:r>
              <a:rPr lang="en-US" sz="3600" b="1" dirty="0" smtClean="0"/>
              <a:t>Operation</a:t>
            </a:r>
            <a:endParaRPr lang="en-US" sz="3600" b="1" dirty="0"/>
          </a:p>
        </p:txBody>
      </p:sp>
      <p:pic>
        <p:nvPicPr>
          <p:cNvPr id="409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03377" y="764704"/>
            <a:ext cx="5209511" cy="25848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65"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3349576"/>
            <a:ext cx="7665351" cy="25276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03507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716487" y="188640"/>
            <a:ext cx="7772400" cy="936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CA" sz="4000" b="1" dirty="0" smtClean="0"/>
              <a:t>Parts of an Induction</a:t>
            </a:r>
            <a:r>
              <a:rPr lang="en-CA" b="1" dirty="0" smtClean="0"/>
              <a:t> Motor</a:t>
            </a:r>
            <a:endParaRPr lang="en-US" b="1" dirty="0"/>
          </a:p>
        </p:txBody>
      </p:sp>
      <p:pic>
        <p:nvPicPr>
          <p:cNvPr id="4608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9063" y="1676400"/>
            <a:ext cx="8905875" cy="3505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52696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CA" b="1" dirty="0"/>
              <a:t>Construction</a:t>
            </a:r>
            <a:endParaRPr lang="en-US" b="1" dirty="0"/>
          </a:p>
        </p:txBody>
      </p:sp>
      <p:sp>
        <p:nvSpPr>
          <p:cNvPr id="15363" name="Rectangle 3"/>
          <p:cNvSpPr>
            <a:spLocks noGrp="1" noChangeArrowheads="1"/>
          </p:cNvSpPr>
          <p:nvPr>
            <p:ph type="body" idx="1"/>
          </p:nvPr>
        </p:nvSpPr>
        <p:spPr>
          <a:xfrm>
            <a:off x="107504" y="1268413"/>
            <a:ext cx="8830121" cy="4678362"/>
          </a:xfrm>
        </p:spPr>
        <p:txBody>
          <a:bodyPr/>
          <a:lstStyle/>
          <a:p>
            <a:r>
              <a:rPr lang="en-US" dirty="0"/>
              <a:t>An induction motor has two main parts</a:t>
            </a:r>
          </a:p>
          <a:p>
            <a:pPr lvl="1"/>
            <a:r>
              <a:rPr lang="en-US" dirty="0"/>
              <a:t>a stationary stator </a:t>
            </a:r>
          </a:p>
          <a:p>
            <a:pPr lvl="2"/>
            <a:r>
              <a:rPr lang="en-US" dirty="0"/>
              <a:t>consisting of a steel frame that supports a hollow, cylindrical core</a:t>
            </a:r>
          </a:p>
          <a:p>
            <a:pPr lvl="2"/>
            <a:r>
              <a:rPr lang="en-US" dirty="0"/>
              <a:t>core, constructed from stacked laminations (why?), having a number of evenly spaced slots, providing the space for the stator winding </a:t>
            </a:r>
          </a:p>
        </p:txBody>
      </p:sp>
    </p:spTree>
    <p:extLst>
      <p:ext uri="{BB962C8B-B14F-4D97-AF65-F5344CB8AC3E}">
        <p14:creationId xmlns:p14="http://schemas.microsoft.com/office/powerpoint/2010/main" xmlns="" val="291858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1720" y="1165001"/>
            <a:ext cx="5184403" cy="4930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2"/>
          <p:cNvSpPr>
            <a:spLocks noGrp="1" noChangeArrowheads="1"/>
          </p:cNvSpPr>
          <p:nvPr>
            <p:ph type="title"/>
          </p:nvPr>
        </p:nvSpPr>
        <p:spPr>
          <a:xfrm>
            <a:off x="457200" y="274638"/>
            <a:ext cx="8229600" cy="1143000"/>
          </a:xfrm>
        </p:spPr>
        <p:txBody>
          <a:bodyPr/>
          <a:lstStyle/>
          <a:p>
            <a:r>
              <a:rPr lang="en-CA" dirty="0" smtClean="0"/>
              <a:t>Construction- Stator</a:t>
            </a:r>
            <a:endParaRPr lang="en-US" dirty="0"/>
          </a:p>
        </p:txBody>
      </p:sp>
    </p:spTree>
    <p:extLst>
      <p:ext uri="{BB962C8B-B14F-4D97-AF65-F5344CB8AC3E}">
        <p14:creationId xmlns:p14="http://schemas.microsoft.com/office/powerpoint/2010/main" xmlns="" val="182127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7544" y="-9624"/>
            <a:ext cx="8229600" cy="774328"/>
          </a:xfrm>
        </p:spPr>
        <p:txBody>
          <a:bodyPr/>
          <a:lstStyle/>
          <a:p>
            <a:r>
              <a:rPr lang="en-CA" b="1" dirty="0" smtClean="0"/>
              <a:t>Construction-Rotor</a:t>
            </a:r>
            <a:endParaRPr lang="en-US" b="1" dirty="0"/>
          </a:p>
        </p:txBody>
      </p:sp>
      <p:sp>
        <p:nvSpPr>
          <p:cNvPr id="17411" name="Rectangle 3"/>
          <p:cNvSpPr>
            <a:spLocks noGrp="1" noChangeArrowheads="1"/>
          </p:cNvSpPr>
          <p:nvPr>
            <p:ph idx="1"/>
          </p:nvPr>
        </p:nvSpPr>
        <p:spPr>
          <a:xfrm>
            <a:off x="467544" y="620688"/>
            <a:ext cx="8075240" cy="5184576"/>
          </a:xfrm>
        </p:spPr>
        <p:txBody>
          <a:bodyPr/>
          <a:lstStyle/>
          <a:p>
            <a:r>
              <a:rPr lang="en-US" sz="2800" b="1" dirty="0" smtClean="0"/>
              <a:t>Two </a:t>
            </a:r>
            <a:r>
              <a:rPr lang="en-US" sz="2800" b="1" dirty="0"/>
              <a:t>basic </a:t>
            </a:r>
            <a:r>
              <a:rPr lang="en-US" sz="2800" b="1" dirty="0" smtClean="0"/>
              <a:t>designs</a:t>
            </a:r>
          </a:p>
          <a:p>
            <a:pPr lvl="1"/>
            <a:r>
              <a:rPr lang="en-US" b="1" dirty="0" smtClean="0"/>
              <a:t>Squirrel-Cage</a:t>
            </a:r>
            <a:r>
              <a:rPr lang="en-US" b="1" dirty="0"/>
              <a:t>: </a:t>
            </a:r>
            <a:r>
              <a:rPr lang="en-US" dirty="0"/>
              <a:t>conducting </a:t>
            </a:r>
            <a:r>
              <a:rPr lang="en-US" dirty="0" smtClean="0"/>
              <a:t>copper or </a:t>
            </a:r>
            <a:r>
              <a:rPr lang="en-US" dirty="0" err="1" smtClean="0"/>
              <a:t>aluminium</a:t>
            </a:r>
            <a:r>
              <a:rPr lang="en-US" dirty="0" smtClean="0"/>
              <a:t> bars </a:t>
            </a:r>
            <a:r>
              <a:rPr lang="en-US" dirty="0"/>
              <a:t>laid into slots and shorted at both ends by shorting rings</a:t>
            </a:r>
            <a:r>
              <a:rPr lang="en-US" dirty="0" smtClean="0"/>
              <a:t>. </a:t>
            </a:r>
            <a:r>
              <a:rPr lang="en-US" b="1" dirty="0" smtClean="0">
                <a:solidFill>
                  <a:srgbClr val="FF0000"/>
                </a:solidFill>
              </a:rPr>
              <a:t>(Squirrel Cage Induction Motor)</a:t>
            </a:r>
          </a:p>
          <a:p>
            <a:pPr marL="457200" lvl="1" indent="0">
              <a:buNone/>
            </a:pPr>
            <a:endParaRPr lang="en-US" b="1" dirty="0">
              <a:solidFill>
                <a:srgbClr val="FF0000"/>
              </a:solidFill>
            </a:endParaRPr>
          </a:p>
          <a:p>
            <a:pPr lvl="1"/>
            <a:r>
              <a:rPr lang="en-US" b="1" dirty="0" smtClean="0"/>
              <a:t>Wound-Rotor</a:t>
            </a:r>
            <a:r>
              <a:rPr lang="en-US" b="1" dirty="0"/>
              <a:t>: </a:t>
            </a:r>
            <a:r>
              <a:rPr lang="en-US" dirty="0"/>
              <a:t>complete set of three-phase windings exactly as the stator. Usually Y-connected, the ends of the three rotor wires are connected to 3 slip rings on the rotor shaft. In this way, the rotor </a:t>
            </a:r>
            <a:r>
              <a:rPr lang="en-US" dirty="0" smtClean="0"/>
              <a:t>circuit </a:t>
            </a:r>
            <a:r>
              <a:rPr lang="en-US" dirty="0"/>
              <a:t>is accessible</a:t>
            </a:r>
            <a:r>
              <a:rPr lang="en-US" dirty="0" smtClean="0"/>
              <a:t>. </a:t>
            </a:r>
            <a:r>
              <a:rPr lang="en-US" b="1" dirty="0" smtClean="0">
                <a:solidFill>
                  <a:srgbClr val="FF0000"/>
                </a:solidFill>
              </a:rPr>
              <a:t>(Slip-Ring Induction Motor)</a:t>
            </a:r>
            <a:endParaRPr lang="en-US" b="1" dirty="0">
              <a:solidFill>
                <a:srgbClr val="FF0000"/>
              </a:solidFill>
            </a:endParaRPr>
          </a:p>
        </p:txBody>
      </p:sp>
    </p:spTree>
    <p:extLst>
      <p:ext uri="{BB962C8B-B14F-4D97-AF65-F5344CB8AC3E}">
        <p14:creationId xmlns:p14="http://schemas.microsoft.com/office/powerpoint/2010/main" xmlns="" val="1326273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02570" y="332656"/>
            <a:ext cx="8229600" cy="1143000"/>
          </a:xfrm>
        </p:spPr>
        <p:txBody>
          <a:bodyPr/>
          <a:lstStyle/>
          <a:p>
            <a:r>
              <a:rPr lang="en-CA" b="1" dirty="0"/>
              <a:t>Construction</a:t>
            </a:r>
            <a:endParaRPr lang="en-US" b="1" dirty="0"/>
          </a:p>
        </p:txBody>
      </p:sp>
      <p:pic>
        <p:nvPicPr>
          <p:cNvPr id="22532" name="Picture 4" descr="fig3"/>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a:xfrm>
            <a:off x="539750" y="1341438"/>
            <a:ext cx="4176713" cy="22923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2534" name="Picture 6" descr="fig5"/>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a:xfrm>
            <a:off x="4716463" y="3573463"/>
            <a:ext cx="4140200" cy="26320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2536" name="Text Box 8"/>
          <p:cNvSpPr txBox="1">
            <a:spLocks noChangeArrowheads="1"/>
          </p:cNvSpPr>
          <p:nvPr/>
        </p:nvSpPr>
        <p:spPr bwMode="auto">
          <a:xfrm>
            <a:off x="5795963" y="1700213"/>
            <a:ext cx="244792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buFontTx/>
              <a:buNone/>
            </a:pPr>
            <a:r>
              <a:rPr lang="en-CA" b="1" dirty="0">
                <a:solidFill>
                  <a:srgbClr val="FF0000"/>
                </a:solidFill>
              </a:rPr>
              <a:t>Squirrel cage rotor</a:t>
            </a:r>
            <a:endParaRPr lang="en-US" b="1" dirty="0">
              <a:solidFill>
                <a:srgbClr val="FF0000"/>
              </a:solidFill>
            </a:endParaRPr>
          </a:p>
        </p:txBody>
      </p:sp>
      <p:sp>
        <p:nvSpPr>
          <p:cNvPr id="22537" name="AutoShape 9"/>
          <p:cNvSpPr>
            <a:spLocks noChangeArrowheads="1"/>
          </p:cNvSpPr>
          <p:nvPr/>
        </p:nvSpPr>
        <p:spPr bwMode="auto">
          <a:xfrm rot="9330969">
            <a:off x="4643438" y="2060575"/>
            <a:ext cx="1081087" cy="360363"/>
          </a:xfrm>
          <a:prstGeom prst="rightArrow">
            <a:avLst>
              <a:gd name="adj1" fmla="val 50000"/>
              <a:gd name="adj2" fmla="val 75000"/>
            </a:avLst>
          </a:prstGeom>
          <a:solidFill>
            <a:srgbClr val="00CCFF"/>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538" name="Text Box 10"/>
          <p:cNvSpPr txBox="1">
            <a:spLocks noChangeArrowheads="1"/>
          </p:cNvSpPr>
          <p:nvPr/>
        </p:nvSpPr>
        <p:spPr bwMode="auto">
          <a:xfrm>
            <a:off x="2339975" y="4005263"/>
            <a:ext cx="158432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buFontTx/>
              <a:buNone/>
            </a:pPr>
            <a:r>
              <a:rPr lang="en-CA" b="1" dirty="0">
                <a:solidFill>
                  <a:srgbClr val="FF0000"/>
                </a:solidFill>
              </a:rPr>
              <a:t>Wound rotor</a:t>
            </a:r>
            <a:endParaRPr lang="en-US" b="1" dirty="0">
              <a:solidFill>
                <a:srgbClr val="FF0000"/>
              </a:solidFill>
            </a:endParaRPr>
          </a:p>
        </p:txBody>
      </p:sp>
      <p:sp>
        <p:nvSpPr>
          <p:cNvPr id="22539" name="AutoShape 11"/>
          <p:cNvSpPr>
            <a:spLocks noChangeArrowheads="1"/>
          </p:cNvSpPr>
          <p:nvPr/>
        </p:nvSpPr>
        <p:spPr bwMode="auto">
          <a:xfrm rot="1593769">
            <a:off x="3779838" y="4292600"/>
            <a:ext cx="1008062" cy="288925"/>
          </a:xfrm>
          <a:prstGeom prst="rightArrow">
            <a:avLst>
              <a:gd name="adj1" fmla="val 50000"/>
              <a:gd name="adj2" fmla="val 87225"/>
            </a:avLst>
          </a:prstGeom>
          <a:solidFill>
            <a:srgbClr val="00CCFF"/>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540" name="Text Box 12"/>
          <p:cNvSpPr txBox="1">
            <a:spLocks noChangeArrowheads="1"/>
          </p:cNvSpPr>
          <p:nvPr/>
        </p:nvSpPr>
        <p:spPr bwMode="auto">
          <a:xfrm>
            <a:off x="2700338" y="5013325"/>
            <a:ext cx="1223962"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buFontTx/>
              <a:buNone/>
            </a:pPr>
            <a:r>
              <a:rPr lang="en-CA" b="1" dirty="0">
                <a:solidFill>
                  <a:srgbClr val="FF0000"/>
                </a:solidFill>
              </a:rPr>
              <a:t>Notice the slip rings</a:t>
            </a:r>
            <a:endParaRPr lang="en-US" b="1" dirty="0">
              <a:solidFill>
                <a:srgbClr val="FF0000"/>
              </a:solidFill>
            </a:endParaRPr>
          </a:p>
        </p:txBody>
      </p:sp>
      <p:sp>
        <p:nvSpPr>
          <p:cNvPr id="22541" name="Line 13"/>
          <p:cNvSpPr>
            <a:spLocks noChangeShapeType="1"/>
          </p:cNvSpPr>
          <p:nvPr/>
        </p:nvSpPr>
        <p:spPr bwMode="auto">
          <a:xfrm flipH="1">
            <a:off x="3851275" y="5013325"/>
            <a:ext cx="1728788" cy="215900"/>
          </a:xfrm>
          <a:prstGeom prst="line">
            <a:avLst/>
          </a:prstGeom>
          <a:noFill/>
          <a:ln w="19050">
            <a:solidFill>
              <a:srgbClr val="00CCFF"/>
            </a:solidFill>
            <a:round/>
            <a:headEnd type="triangle" w="lg" len="lg"/>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xmlns="" val="1220523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274638"/>
            <a:ext cx="8229600" cy="487362"/>
          </a:xfrm>
        </p:spPr>
        <p:txBody>
          <a:bodyPr/>
          <a:lstStyle/>
          <a:p>
            <a:r>
              <a:rPr lang="en-CA" sz="4000" b="1" dirty="0" smtClean="0"/>
              <a:t>Construction- Rotor (Squirrel Cage)</a:t>
            </a:r>
            <a:endParaRPr lang="en-US" sz="4000" b="1" dirty="0"/>
          </a:p>
        </p:txBody>
      </p:sp>
      <p:pic>
        <p:nvPicPr>
          <p:cNvPr id="45058" name="Picture 2" descr="Image result for squirrel cage Induction moto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7704" y="1221426"/>
            <a:ext cx="5040560" cy="45969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3789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U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psules">
  <a:themeElements>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UK</Template>
  <TotalTime>1310</TotalTime>
  <Words>833</Words>
  <Application>Microsoft Office PowerPoint</Application>
  <PresentationFormat>On-screen Show (4:3)</PresentationFormat>
  <Paragraphs>140</Paragraphs>
  <Slides>34</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37" baseType="lpstr">
      <vt:lpstr>UK</vt:lpstr>
      <vt:lpstr>Capsules</vt:lpstr>
      <vt:lpstr>Equation</vt:lpstr>
      <vt:lpstr>EE216 Electrical Engineering</vt:lpstr>
      <vt:lpstr>Slide 2</vt:lpstr>
      <vt:lpstr>Slide 3</vt:lpstr>
      <vt:lpstr>Slide 4</vt:lpstr>
      <vt:lpstr>Construction</vt:lpstr>
      <vt:lpstr>Construction- Stator</vt:lpstr>
      <vt:lpstr>Construction-Rotor</vt:lpstr>
      <vt:lpstr>Construction</vt:lpstr>
      <vt:lpstr>Construction- Rotor (Squirrel Cage)</vt:lpstr>
      <vt:lpstr>Construction-Wound Rotor  (Slip Ring Induction Motor)</vt:lpstr>
      <vt:lpstr>Rotating Magnetic Field</vt:lpstr>
      <vt:lpstr>Synchronous speed</vt:lpstr>
      <vt:lpstr>Rotating Magnetic Field</vt:lpstr>
      <vt:lpstr>Rotating Magnetic Field</vt:lpstr>
      <vt:lpstr>Principle of operation</vt:lpstr>
      <vt:lpstr>Induction Motor Speed</vt:lpstr>
      <vt:lpstr>Induction Motor Speed</vt:lpstr>
      <vt:lpstr>The Slip</vt:lpstr>
      <vt:lpstr>Frequency</vt:lpstr>
      <vt:lpstr>Equivalent Circuit of an IM</vt:lpstr>
      <vt:lpstr>Equivalent Circuit of an IM- Modified</vt:lpstr>
      <vt:lpstr>Slide 22</vt:lpstr>
      <vt:lpstr>Phasor diagram of an Induction Motor</vt:lpstr>
      <vt:lpstr>Starters- Squirrel Cage IM</vt:lpstr>
      <vt:lpstr>Direct On-Line(DOL) Starter</vt:lpstr>
      <vt:lpstr>Stator Rheostat Starter</vt:lpstr>
      <vt:lpstr>Auto-Transformer Starter</vt:lpstr>
      <vt:lpstr>Star-Delta Starter</vt:lpstr>
      <vt:lpstr>Starters- Slip Ring IM</vt:lpstr>
      <vt:lpstr>Rotor Rheostat Starter for Slip Ring IM</vt:lpstr>
      <vt:lpstr>Speed Control Methods of IM</vt:lpstr>
      <vt:lpstr>Constant V/F Control Of Induction Motor</vt:lpstr>
      <vt:lpstr>Speed Control Methods Of IM …..</vt:lpstr>
      <vt:lpstr>Cascade Operation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Methodology</dc:title>
  <dc:creator>HP</dc:creator>
  <cp:lastModifiedBy>unnikrishnan</cp:lastModifiedBy>
  <cp:revision>158</cp:revision>
  <dcterms:created xsi:type="dcterms:W3CDTF">2016-07-13T07:26:03Z</dcterms:created>
  <dcterms:modified xsi:type="dcterms:W3CDTF">2018-03-19T00:08:30Z</dcterms:modified>
</cp:coreProperties>
</file>