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263" r:id="rId2"/>
    <p:sldId id="293" r:id="rId3"/>
    <p:sldId id="294" r:id="rId4"/>
    <p:sldId id="296" r:id="rId5"/>
    <p:sldId id="295" r:id="rId6"/>
    <p:sldId id="291" r:id="rId7"/>
    <p:sldId id="292" r:id="rId8"/>
    <p:sldId id="297" r:id="rId9"/>
    <p:sldId id="298" r:id="rId10"/>
  </p:sldIdLst>
  <p:sldSz cx="10080625" cy="7559675"/>
  <p:notesSz cx="7559675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DejaVu Sans"/>
        <a:cs typeface="DejaVu San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DejaVu Sans"/>
        <a:cs typeface="DejaVu San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DejaVu Sans"/>
        <a:cs typeface="DejaVu San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DejaVu Sans"/>
        <a:cs typeface="DejaVu San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DejaVu Sans"/>
        <a:cs typeface="DejaVu San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DejaVu Sans"/>
        <a:cs typeface="DejaVu San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DejaVu Sans"/>
        <a:cs typeface="DejaVu San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DejaVu Sans"/>
        <a:cs typeface="DejaVu San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DejaVu Sans"/>
        <a:cs typeface="DejaVu San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75" autoAdjust="0"/>
    <p:restoredTop sz="94624" autoAdjust="0"/>
  </p:normalViewPr>
  <p:slideViewPr>
    <p:cSldViewPr>
      <p:cViewPr varScale="1">
        <p:scale>
          <a:sx n="59" d="100"/>
          <a:sy n="59" d="100"/>
        </p:scale>
        <p:origin x="-882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-2952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DCD71345-EF22-416C-B494-E0DF025D8C56}" type="datetimeFigureOut">
              <a:rPr lang="en-US"/>
              <a:pPr>
                <a:defRPr/>
              </a:pPr>
              <a:t>8/16/2017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7E9BF243-094F-4911-A9EF-EE1CB8111F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2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7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2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hangingPunct="0">
              <a:lnSpc>
                <a:spcPct val="102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7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2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EB8FBC5F-436B-49F3-9E2D-79035B708D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950AA-3F52-4E31-BD25-9B8BA476C2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1BAAE-FFAD-4897-84AC-102395D4AE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7738" y="0"/>
            <a:ext cx="2274887" cy="675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0"/>
            <a:ext cx="6677025" cy="675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75ECF-594F-4B60-AA82-D8CBE8690D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6D2745-93E1-4500-AC98-D4035D4035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59082-1481-4508-82B6-A9CFAE515A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BDF37-3281-4C01-A1B2-9F7AB0860A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FAD88-16BA-4898-8F45-66B380E9E6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BAD6CD-E6E1-4CF3-A3CC-3291C2D26D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1D3B5-4AA0-4ECF-89ED-0DAD2A7753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50241-E76F-4D6B-B3D4-2D96856D9C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0"/>
            <a:ext cx="9069387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Muokkaa otsikon tekstimuotoa napsauttamalla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Muokkaa jäsennyksen tekstimuotoa napsauttamalla</a:t>
            </a:r>
          </a:p>
          <a:p>
            <a:pPr lvl="1"/>
            <a:r>
              <a:rPr lang="en-GB" smtClean="0"/>
              <a:t>Toinen jäsennystaso</a:t>
            </a:r>
          </a:p>
          <a:p>
            <a:pPr lvl="2"/>
            <a:r>
              <a:rPr lang="en-GB" smtClean="0"/>
              <a:t>Kolmas jäsennystaso</a:t>
            </a:r>
          </a:p>
          <a:p>
            <a:pPr lvl="3"/>
            <a:r>
              <a:rPr lang="en-GB" smtClean="0"/>
              <a:t>Neljäs jäsennystaso</a:t>
            </a:r>
          </a:p>
          <a:p>
            <a:pPr lvl="4"/>
            <a:r>
              <a:rPr lang="en-GB" smtClean="0"/>
              <a:t>Viides jäsennystaso</a:t>
            </a:r>
          </a:p>
          <a:p>
            <a:pPr lvl="4"/>
            <a:r>
              <a:rPr lang="en-GB" smtClean="0"/>
              <a:t>Kuudes jäsennystaso</a:t>
            </a:r>
          </a:p>
          <a:p>
            <a:pPr lvl="4"/>
            <a:r>
              <a:rPr lang="en-GB" smtClean="0"/>
              <a:t>Seitsemäs jäsennystaso</a:t>
            </a:r>
          </a:p>
          <a:p>
            <a:pPr lvl="4"/>
            <a:r>
              <a:rPr lang="en-GB" smtClean="0"/>
              <a:t>Kahdeksas jäsennystaso</a:t>
            </a:r>
          </a:p>
          <a:p>
            <a:pPr lvl="4"/>
            <a:r>
              <a:rPr lang="en-GB" smtClean="0"/>
              <a:t>Yhdeksäs jäsennystaso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2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2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2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FB96DC42-BB28-4F91-99FE-1FC263F6D3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slow">
    <p:wipe/>
  </p:transition>
  <p:txStyles>
    <p:titleStyle>
      <a:lvl1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Arial" charset="0"/>
          <a:ea typeface="DejaVu Sans" charset="0"/>
          <a:cs typeface="DejaVu Sans" charset="0"/>
        </a:defRPr>
      </a:lvl2pPr>
      <a:lvl3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Arial" charset="0"/>
          <a:ea typeface="DejaVu Sans" charset="0"/>
          <a:cs typeface="DejaVu Sans" charset="0"/>
        </a:defRPr>
      </a:lvl3pPr>
      <a:lvl4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Arial" charset="0"/>
          <a:ea typeface="DejaVu Sans" charset="0"/>
          <a:cs typeface="DejaVu Sans" charset="0"/>
        </a:defRPr>
      </a:lvl4pPr>
      <a:lvl5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b="1">
          <a:solidFill>
            <a:srgbClr val="FFFFFF"/>
          </a:solidFill>
          <a:latin typeface="Arial" charset="0"/>
          <a:ea typeface="DejaVu Sans" charset="0"/>
          <a:cs typeface="DejaVu Sans" charset="0"/>
        </a:defRPr>
      </a:lvl5pPr>
      <a:lvl6pPr marL="2514600" indent="-228600" algn="ctr" defTabSz="449263" rtl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DejaVu Sans" charset="0"/>
          <a:cs typeface="DejaVu Sans" charset="0"/>
        </a:defRPr>
      </a:lvl6pPr>
      <a:lvl7pPr marL="2971800" indent="-228600" algn="ctr" defTabSz="449263" rtl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DejaVu Sans" charset="0"/>
          <a:cs typeface="DejaVu Sans" charset="0"/>
        </a:defRPr>
      </a:lvl7pPr>
      <a:lvl8pPr marL="3429000" indent="-228600" algn="ctr" defTabSz="449263" rtl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DejaVu Sans" charset="0"/>
          <a:cs typeface="DejaVu Sans" charset="0"/>
        </a:defRPr>
      </a:lvl8pPr>
      <a:lvl9pPr marL="3886200" indent="-228600" algn="ctr" defTabSz="449263" rtl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FFFFFF"/>
          </a:solidFill>
          <a:latin typeface="Arial" charset="0"/>
          <a:ea typeface="DejaVu Sans" charset="0"/>
          <a:cs typeface="DejaVu Sans" charset="0"/>
        </a:defRPr>
      </a:lvl9pPr>
    </p:titleStyle>
    <p:bodyStyle>
      <a:lvl1pPr marL="342900" indent="-342900" algn="l" defTabSz="449263" rtl="0" eaLnBrk="0" fontAlgn="base" hangingPunct="0">
        <a:lnSpc>
          <a:spcPct val="104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4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104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104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24450" y="3948113"/>
            <a:ext cx="4886325" cy="1258887"/>
          </a:xfrm>
        </p:spPr>
        <p:txBody>
          <a:bodyPr/>
          <a:lstStyle/>
          <a:p>
            <a:pPr eaLnBrk="1" hangingPunct="1"/>
            <a:r>
              <a:rPr lang="en-US" altLang="en-US" sz="3500" smtClean="0"/>
              <a:t>Dr. Unnikrishnan P.C.</a:t>
            </a:r>
          </a:p>
          <a:p>
            <a:pPr eaLnBrk="1" hangingPunct="1"/>
            <a:r>
              <a:rPr lang="en-US" altLang="en-US" smtClean="0"/>
              <a:t>Professor, EEE</a:t>
            </a: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2182813" y="1795463"/>
            <a:ext cx="7216775" cy="1190625"/>
          </a:xfrm>
        </p:spPr>
        <p:txBody>
          <a:bodyPr/>
          <a:lstStyle/>
          <a:p>
            <a:r>
              <a:rPr lang="en-GB" smtClean="0">
                <a:solidFill>
                  <a:schemeClr val="tx1"/>
                </a:solidFill>
              </a:rPr>
              <a:t>EE305 Power Electronics</a:t>
            </a:r>
            <a:endParaRPr lang="en-US" altLang="en-US" sz="5300" smtClean="0">
              <a:solidFill>
                <a:schemeClr val="tx1"/>
              </a:solidFill>
            </a:endParaRPr>
          </a:p>
        </p:txBody>
      </p:sp>
      <p:pic>
        <p:nvPicPr>
          <p:cNvPr id="2052" name="Picture 6" descr="C:\Users\HP\Desktop\Screenshot_2016-07-10-09-47-22-477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56188" y="0"/>
            <a:ext cx="5030787" cy="192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4" descr="http://www.electricaltechnology.org/wp-content/uploads/2015/10/AC-Electrical-Drive-Block-Diagram-What-is-electric-driv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789238"/>
            <a:ext cx="4762500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4878387" y="5989637"/>
            <a:ext cx="5038725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http://people.rajagiritech.ac.in/unnikrishnanpc/classes/2017-odd-semester-power-electronics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</a:t>
            </a:r>
            <a:r>
              <a:rPr lang="en-US" dirty="0" smtClean="0"/>
              <a:t>/</a:t>
            </a:r>
            <a:r>
              <a:rPr lang="en-US" dirty="0" err="1" smtClean="0"/>
              <a:t>dt</a:t>
            </a:r>
            <a:r>
              <a:rPr lang="en-US" dirty="0" smtClean="0"/>
              <a:t>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768475"/>
            <a:ext cx="9069387" cy="2163761"/>
          </a:xfrm>
        </p:spPr>
        <p:txBody>
          <a:bodyPr/>
          <a:lstStyle/>
          <a:p>
            <a:r>
              <a:rPr lang="en-US" sz="2800" dirty="0" err="1" smtClean="0"/>
              <a:t>di</a:t>
            </a:r>
            <a:r>
              <a:rPr lang="en-US" sz="2800" dirty="0" smtClean="0"/>
              <a:t>/</a:t>
            </a:r>
            <a:r>
              <a:rPr lang="en-US" sz="2800" dirty="0" err="1" smtClean="0"/>
              <a:t>dt</a:t>
            </a:r>
            <a:r>
              <a:rPr lang="en-US" sz="2800" dirty="0" smtClean="0"/>
              <a:t> is limited by adding a series inductor L</a:t>
            </a:r>
            <a:r>
              <a:rPr lang="en-US" sz="2800" baseline="-25000" dirty="0" smtClean="0"/>
              <a:t>s 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The forward </a:t>
            </a:r>
            <a:r>
              <a:rPr lang="en-US" sz="2800" dirty="0" err="1" smtClean="0"/>
              <a:t>di</a:t>
            </a:r>
            <a:r>
              <a:rPr lang="en-US" sz="2800" dirty="0" smtClean="0"/>
              <a:t>/</a:t>
            </a:r>
            <a:r>
              <a:rPr lang="en-US" sz="2800" dirty="0" err="1" smtClean="0"/>
              <a:t>dt</a:t>
            </a:r>
            <a:r>
              <a:rPr lang="en-US" sz="2800" dirty="0" smtClean="0"/>
              <a:t> is     </a:t>
            </a:r>
          </a:p>
          <a:p>
            <a:endParaRPr lang="en-US" sz="2800" baseline="-25000" dirty="0"/>
          </a:p>
        </p:txBody>
      </p:sp>
      <p:pic>
        <p:nvPicPr>
          <p:cNvPr id="143362" name="Picture 2" descr="Image result for di/dt protection of SC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16112" y="4084637"/>
            <a:ext cx="5791200" cy="3208638"/>
          </a:xfrm>
          <a:prstGeom prst="rect">
            <a:avLst/>
          </a:prstGeom>
          <a:noFill/>
        </p:spPr>
      </p:pic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278312" y="2255837"/>
          <a:ext cx="1600200" cy="1081256"/>
        </p:xfrm>
        <a:graphic>
          <a:graphicData uri="http://schemas.openxmlformats.org/presentationml/2006/ole">
            <p:oleObj spid="_x0000_s143363" name="Equation" r:id="rId4" imgW="520560" imgH="431640" progId="Equation.3">
              <p:embed/>
            </p:oleObj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dv</a:t>
            </a:r>
            <a:r>
              <a:rPr lang="en-US" dirty="0" smtClean="0"/>
              <a:t>/</a:t>
            </a:r>
            <a:r>
              <a:rPr lang="en-US" dirty="0" err="1" smtClean="0"/>
              <a:t>dt</a:t>
            </a:r>
            <a:r>
              <a:rPr lang="en-US" dirty="0" smtClean="0"/>
              <a:t> Protection- </a:t>
            </a:r>
            <a:r>
              <a:rPr lang="en-US" dirty="0" err="1" smtClean="0"/>
              <a:t>Snubber</a:t>
            </a:r>
            <a:r>
              <a:rPr lang="en-US" dirty="0" smtClean="0"/>
              <a:t> Circuit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768476"/>
            <a:ext cx="9069387" cy="944562"/>
          </a:xfrm>
        </p:spPr>
        <p:txBody>
          <a:bodyPr/>
          <a:lstStyle/>
          <a:p>
            <a:r>
              <a:rPr lang="en-US" sz="2800" dirty="0" smtClean="0"/>
              <a:t>The  </a:t>
            </a:r>
            <a:r>
              <a:rPr lang="en-US" sz="2800" dirty="0" err="1" smtClean="0"/>
              <a:t>dv</a:t>
            </a:r>
            <a:r>
              <a:rPr lang="en-US" sz="2800" dirty="0" smtClean="0"/>
              <a:t>/</a:t>
            </a:r>
            <a:r>
              <a:rPr lang="en-US" sz="2800" dirty="0" err="1" smtClean="0"/>
              <a:t>dt</a:t>
            </a:r>
            <a:r>
              <a:rPr lang="en-US" sz="2800" dirty="0" smtClean="0"/>
              <a:t> across the Thyristor is limited by using a circuit as shown in fig.(a). If switch  is closed at  t=0  , the rate of rise of voltage across the Thyristor is limited by the capacitor . When Thyristor  is turned on, the discharge current of the capacitor is limited by the resistor shown in fig.(b). V</a:t>
            </a:r>
            <a:r>
              <a:rPr lang="en-US" sz="2800" baseline="-25000" dirty="0" smtClean="0"/>
              <a:t>s</a:t>
            </a:r>
            <a:r>
              <a:rPr lang="en-US" sz="2800" dirty="0" smtClean="0"/>
              <a:t> rises exponentially</a:t>
            </a:r>
            <a:endParaRPr lang="en-US" sz="2800" b="1" baseline="-25000" dirty="0">
              <a:solidFill>
                <a:schemeClr val="tx1"/>
              </a:solidFill>
            </a:endParaRPr>
          </a:p>
        </p:txBody>
      </p:sp>
      <p:pic>
        <p:nvPicPr>
          <p:cNvPr id="14438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712" y="4465637"/>
            <a:ext cx="4045075" cy="309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439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78312" y="4389437"/>
            <a:ext cx="5799788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9069387" cy="1260475"/>
          </a:xfrm>
        </p:spPr>
        <p:txBody>
          <a:bodyPr/>
          <a:lstStyle/>
          <a:p>
            <a:r>
              <a:rPr lang="en-US" dirty="0" err="1" smtClean="0"/>
              <a:t>dv</a:t>
            </a:r>
            <a:r>
              <a:rPr lang="en-US" dirty="0" smtClean="0"/>
              <a:t>/</a:t>
            </a:r>
            <a:r>
              <a:rPr lang="en-US" dirty="0" err="1" smtClean="0"/>
              <a:t>dt</a:t>
            </a:r>
            <a:r>
              <a:rPr lang="en-US" dirty="0" smtClean="0"/>
              <a:t> Protection….Cont….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ChangeAspect="1"/>
          </p:cNvGraphicFramePr>
          <p:nvPr>
            <p:ph idx="1"/>
          </p:nvPr>
        </p:nvGraphicFramePr>
        <p:xfrm>
          <a:off x="544512" y="2200275"/>
          <a:ext cx="2895599" cy="820749"/>
        </p:xfrm>
        <a:graphic>
          <a:graphicData uri="http://schemas.openxmlformats.org/presentationml/2006/ole">
            <p:oleObj spid="_x0000_s146434" name="Equation" r:id="rId3" imgW="1523880" imgH="43164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96912" y="3398837"/>
            <a:ext cx="9067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The </a:t>
            </a:r>
            <a:r>
              <a:rPr lang="en-US" sz="2800" dirty="0" err="1" smtClean="0">
                <a:solidFill>
                  <a:schemeClr val="tx1"/>
                </a:solidFill>
              </a:rPr>
              <a:t>snubber</a:t>
            </a:r>
            <a:r>
              <a:rPr lang="en-US" sz="2800" dirty="0" smtClean="0">
                <a:solidFill>
                  <a:schemeClr val="tx1"/>
                </a:solidFill>
              </a:rPr>
              <a:t> time Constant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 </a:t>
            </a:r>
            <a:endParaRPr lang="en-US" sz="2800" dirty="0" smtClean="0">
              <a:solidFill>
                <a:schemeClr val="tx1"/>
              </a:solidFill>
            </a:endParaRP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is determined </a:t>
            </a:r>
            <a:r>
              <a:rPr lang="en-US" sz="2800" dirty="0" smtClean="0">
                <a:solidFill>
                  <a:schemeClr val="tx1"/>
                </a:solidFill>
              </a:rPr>
              <a:t>from  equation </a:t>
            </a:r>
            <a:r>
              <a:rPr lang="en-US" sz="2800" dirty="0" smtClean="0">
                <a:solidFill>
                  <a:schemeClr val="tx1"/>
                </a:solidFill>
              </a:rPr>
              <a:t>(1) </a:t>
            </a:r>
            <a:r>
              <a:rPr lang="en-US" sz="2800" dirty="0" smtClean="0">
                <a:solidFill>
                  <a:schemeClr val="tx1"/>
                </a:solidFill>
              </a:rPr>
              <a:t>for a known value of </a:t>
            </a:r>
            <a:r>
              <a:rPr lang="en-US" sz="2800" dirty="0" err="1" smtClean="0">
                <a:solidFill>
                  <a:schemeClr val="tx1"/>
                </a:solidFill>
              </a:rPr>
              <a:t>dv</a:t>
            </a:r>
            <a:r>
              <a:rPr lang="en-US" sz="2800" dirty="0" smtClean="0">
                <a:solidFill>
                  <a:schemeClr val="tx1"/>
                </a:solidFill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</a:rPr>
              <a:t>dt.The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value of R</a:t>
            </a:r>
            <a:r>
              <a:rPr lang="en-US" sz="2800" baseline="-25000" dirty="0" smtClean="0">
                <a:solidFill>
                  <a:schemeClr val="tx1"/>
                </a:solidFill>
              </a:rPr>
              <a:t>s</a:t>
            </a:r>
            <a:r>
              <a:rPr lang="en-US" sz="2800" dirty="0" smtClean="0">
                <a:solidFill>
                  <a:schemeClr val="tx1"/>
                </a:solidFill>
              </a:rPr>
              <a:t> is found from the discharge current I</a:t>
            </a:r>
            <a:r>
              <a:rPr lang="en-US" sz="2800" baseline="-25000" dirty="0" smtClean="0">
                <a:solidFill>
                  <a:schemeClr val="tx1"/>
                </a:solidFill>
              </a:rPr>
              <a:t>TD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73112" y="4008437"/>
          <a:ext cx="1557867" cy="609600"/>
        </p:xfrm>
        <a:graphic>
          <a:graphicData uri="http://schemas.openxmlformats.org/presentationml/2006/ole">
            <p:oleObj spid="_x0000_s146435" name="Equation" r:id="rId4" imgW="583920" imgH="228600" progId="Equation.3">
              <p:embed/>
            </p:oleObj>
          </a:graphicData>
        </a:graphic>
      </p:graphicFrame>
      <p:graphicFrame>
        <p:nvGraphicFramePr>
          <p:cNvPr id="146436" name="Object 4"/>
          <p:cNvGraphicFramePr>
            <a:graphicFrameLocks noChangeAspect="1"/>
          </p:cNvGraphicFramePr>
          <p:nvPr/>
        </p:nvGraphicFramePr>
        <p:xfrm>
          <a:off x="4176713" y="2289175"/>
          <a:ext cx="541337" cy="541338"/>
        </p:xfrm>
        <a:graphic>
          <a:graphicData uri="http://schemas.openxmlformats.org/presentationml/2006/ole">
            <p:oleObj spid="_x0000_s146436" name="Equation" r:id="rId5" imgW="203040" imgH="203040" progId="Equation.3">
              <p:embed/>
            </p:oleObj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4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6912" y="3170237"/>
            <a:ext cx="8610600" cy="4004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9069387" cy="1260475"/>
          </a:xfrm>
        </p:spPr>
        <p:txBody>
          <a:bodyPr/>
          <a:lstStyle/>
          <a:p>
            <a:r>
              <a:rPr lang="en-US" dirty="0" err="1" smtClean="0"/>
              <a:t>dv</a:t>
            </a:r>
            <a:r>
              <a:rPr lang="en-US" dirty="0" smtClean="0"/>
              <a:t>/</a:t>
            </a:r>
            <a:r>
              <a:rPr lang="en-US" dirty="0" err="1" smtClean="0"/>
              <a:t>dt</a:t>
            </a:r>
            <a:r>
              <a:rPr lang="en-US" dirty="0" smtClean="0"/>
              <a:t> Protection….Cont….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96912" y="1798637"/>
            <a:ext cx="9067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dv</a:t>
            </a:r>
            <a:r>
              <a:rPr lang="en-US" sz="2800" dirty="0" smtClean="0">
                <a:solidFill>
                  <a:schemeClr val="tx1"/>
                </a:solidFill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</a:rPr>
              <a:t>dt</a:t>
            </a:r>
            <a:r>
              <a:rPr lang="en-US" sz="2800" dirty="0" smtClean="0">
                <a:solidFill>
                  <a:schemeClr val="tx1"/>
                </a:solidFill>
              </a:rPr>
              <a:t> limited by R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r>
              <a:rPr lang="en-US" sz="2800" dirty="0" smtClean="0">
                <a:solidFill>
                  <a:schemeClr val="tx1"/>
                </a:solidFill>
              </a:rPr>
              <a:t> and C</a:t>
            </a:r>
            <a:r>
              <a:rPr lang="en-US" sz="2800" baseline="-25000" dirty="0" smtClean="0">
                <a:solidFill>
                  <a:schemeClr val="tx1"/>
                </a:solidFill>
              </a:rPr>
              <a:t>s</a:t>
            </a:r>
            <a:r>
              <a:rPr lang="en-US" sz="2800" dirty="0" smtClean="0">
                <a:solidFill>
                  <a:schemeClr val="tx1"/>
                </a:solidFill>
              </a:rPr>
              <a:t> . (R</a:t>
            </a:r>
            <a:r>
              <a:rPr lang="en-US" sz="2800" baseline="-25000" dirty="0" smtClean="0">
                <a:solidFill>
                  <a:schemeClr val="tx1"/>
                </a:solidFill>
              </a:rPr>
              <a:t>1</a:t>
            </a:r>
            <a:r>
              <a:rPr lang="en-US" sz="2800" dirty="0" smtClean="0">
                <a:solidFill>
                  <a:schemeClr val="tx1"/>
                </a:solidFill>
              </a:rPr>
              <a:t> + R</a:t>
            </a:r>
            <a:r>
              <a:rPr lang="en-US" sz="2800" baseline="-25000" dirty="0" smtClean="0">
                <a:solidFill>
                  <a:schemeClr val="tx1"/>
                </a:solidFill>
              </a:rPr>
              <a:t>2</a:t>
            </a:r>
            <a:r>
              <a:rPr lang="en-US" sz="2800" dirty="0" smtClean="0">
                <a:solidFill>
                  <a:schemeClr val="tx1"/>
                </a:solidFill>
              </a:rPr>
              <a:t>) limits the discharging current I</a:t>
            </a:r>
            <a:r>
              <a:rPr lang="en-US" sz="2800" baseline="-25000" dirty="0" smtClean="0">
                <a:solidFill>
                  <a:schemeClr val="tx1"/>
                </a:solidFill>
              </a:rPr>
              <a:t>TD. 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726112" y="2408237"/>
          <a:ext cx="1447800" cy="734704"/>
        </p:xfrm>
        <a:graphic>
          <a:graphicData uri="http://schemas.openxmlformats.org/presentationml/2006/ole">
            <p:oleObj spid="_x0000_s145411" name="Equation" r:id="rId4" imgW="850680" imgH="431640" progId="Equation.3">
              <p:embed/>
            </p:oleObj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Series operation of </a:t>
            </a:r>
            <a:r>
              <a:rPr lang="en-US" sz="3600" dirty="0" err="1" smtClean="0"/>
              <a:t>Thyristors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2" y="1951038"/>
            <a:ext cx="9069387" cy="2057399"/>
          </a:xfrm>
        </p:spPr>
        <p:txBody>
          <a:bodyPr/>
          <a:lstStyle/>
          <a:p>
            <a:pPr lvl="1"/>
            <a:r>
              <a:rPr lang="en-US" dirty="0" err="1" smtClean="0"/>
              <a:t>Thyristors</a:t>
            </a:r>
            <a:r>
              <a:rPr lang="en-US" dirty="0" smtClean="0"/>
              <a:t> connected in series to provide voltage rating in HV applications</a:t>
            </a:r>
          </a:p>
          <a:p>
            <a:pPr lvl="1"/>
            <a:r>
              <a:rPr lang="en-US" dirty="0" smtClean="0"/>
              <a:t>Each thyristor in the network should share reverse blocking and forward blocking voltages</a:t>
            </a: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  <a:p>
            <a:endParaRPr lang="en-US" sz="3600" dirty="0"/>
          </a:p>
        </p:txBody>
      </p:sp>
      <p:pic>
        <p:nvPicPr>
          <p:cNvPr id="60418" name="Picture 2" descr="Image result for series operation of thyrist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98" y="4008437"/>
            <a:ext cx="9779152" cy="28956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Unequal distribution of voltage across two series SCRs.</a:t>
            </a:r>
          </a:p>
        </p:txBody>
      </p:sp>
      <p:pic>
        <p:nvPicPr>
          <p:cNvPr id="142338" name="Picture 2" descr="Image result for series operation of thyrist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408237"/>
            <a:ext cx="5210310" cy="3276600"/>
          </a:xfrm>
          <a:prstGeom prst="rect">
            <a:avLst/>
          </a:prstGeom>
          <a:noFill/>
        </p:spPr>
      </p:pic>
      <p:pic>
        <p:nvPicPr>
          <p:cNvPr id="142340" name="Picture 4" descr="Image result for series operation of thyrist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72143" y="2408237"/>
            <a:ext cx="4808482" cy="3124201"/>
          </a:xfrm>
          <a:prstGeom prst="rect">
            <a:avLst/>
          </a:prstGeom>
          <a:noFill/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315912" y="5684837"/>
            <a:ext cx="4190999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Off State Characteristics of two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Thyristors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5192712" y="5761037"/>
            <a:ext cx="4190999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Forward Leakage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Currrents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with equal voltage sharing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68475"/>
            <a:ext cx="10080625" cy="5592762"/>
          </a:xfrm>
        </p:spPr>
        <p:txBody>
          <a:bodyPr/>
          <a:lstStyle/>
          <a:p>
            <a:r>
              <a:rPr lang="en-US" sz="2800" dirty="0" smtClean="0"/>
              <a:t>Let there be ns </a:t>
            </a:r>
            <a:r>
              <a:rPr lang="en-US" sz="2800" dirty="0" err="1" smtClean="0"/>
              <a:t>thyristors</a:t>
            </a:r>
            <a:r>
              <a:rPr lang="en-US" sz="2800" dirty="0" smtClean="0"/>
              <a:t> in the string</a:t>
            </a:r>
          </a:p>
          <a:p>
            <a:r>
              <a:rPr lang="en-US" sz="2800" dirty="0" err="1" smtClean="0"/>
              <a:t>Offstate</a:t>
            </a:r>
            <a:r>
              <a:rPr lang="en-US" sz="2800" dirty="0" smtClean="0"/>
              <a:t> current of T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is I</a:t>
            </a:r>
            <a:r>
              <a:rPr lang="en-US" sz="2800" baseline="-25000" dirty="0" smtClean="0"/>
              <a:t>D1</a:t>
            </a:r>
            <a:r>
              <a:rPr lang="en-US" sz="2800" dirty="0" smtClean="0"/>
              <a:t> and I</a:t>
            </a:r>
            <a:r>
              <a:rPr lang="en-US" sz="2800" baseline="-25000" dirty="0" smtClean="0"/>
              <a:t>D2</a:t>
            </a:r>
            <a:r>
              <a:rPr lang="en-US" sz="2800" dirty="0" smtClean="0"/>
              <a:t>=I</a:t>
            </a:r>
            <a:r>
              <a:rPr lang="en-US" sz="2800" baseline="-25000" dirty="0" smtClean="0"/>
              <a:t>D3</a:t>
            </a:r>
            <a:r>
              <a:rPr lang="en-US" sz="2800" dirty="0" smtClean="0"/>
              <a:t>=I</a:t>
            </a:r>
            <a:r>
              <a:rPr lang="en-US" sz="2800" baseline="-25000" dirty="0" smtClean="0"/>
              <a:t>DN</a:t>
            </a:r>
            <a:r>
              <a:rPr lang="en-US" sz="2800" dirty="0" smtClean="0"/>
              <a:t> and I</a:t>
            </a:r>
            <a:r>
              <a:rPr lang="en-US" sz="2800" baseline="-25000" dirty="0" smtClean="0"/>
              <a:t>D1</a:t>
            </a:r>
            <a:r>
              <a:rPr lang="en-US" sz="2800" dirty="0" smtClean="0"/>
              <a:t>&lt;I</a:t>
            </a:r>
            <a:r>
              <a:rPr lang="en-US" sz="2800" baseline="-25000" dirty="0" smtClean="0"/>
              <a:t>D2 </a:t>
            </a:r>
            <a:endParaRPr lang="en-US" sz="2800" dirty="0" smtClean="0"/>
          </a:p>
          <a:p>
            <a:r>
              <a:rPr lang="en-US" sz="2800" dirty="0" smtClean="0"/>
              <a:t>T1 has least </a:t>
            </a:r>
            <a:r>
              <a:rPr lang="en-US" sz="2800" dirty="0" err="1" smtClean="0"/>
              <a:t>offstate</a:t>
            </a:r>
            <a:r>
              <a:rPr lang="en-US" sz="2800" dirty="0" smtClean="0"/>
              <a:t> current, so it shares higher voltage.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During Turn-Off, differences in stored charge caused differences in reverse voltage sharing. </a:t>
            </a:r>
          </a:p>
          <a:p>
            <a:r>
              <a:rPr lang="en-US" sz="2800" dirty="0" smtClean="0"/>
              <a:t>The thyristor with least </a:t>
            </a:r>
            <a:r>
              <a:rPr lang="en-US" sz="2800" dirty="0" err="1" smtClean="0"/>
              <a:t>t</a:t>
            </a:r>
            <a:r>
              <a:rPr lang="en-US" sz="2800" baseline="-25000" dirty="0" err="1" smtClean="0"/>
              <a:t>rr</a:t>
            </a:r>
            <a:r>
              <a:rPr lang="en-US" sz="2800" dirty="0" smtClean="0"/>
              <a:t> faces the highest transient voltage</a:t>
            </a:r>
          </a:p>
          <a:p>
            <a:r>
              <a:rPr lang="en-US" sz="2800" dirty="0" smtClean="0"/>
              <a:t>The </a:t>
            </a:r>
            <a:r>
              <a:rPr lang="en-US" sz="2800" dirty="0" err="1" smtClean="0"/>
              <a:t>snubber</a:t>
            </a:r>
            <a:r>
              <a:rPr lang="en-US" sz="2800" dirty="0" smtClean="0"/>
              <a:t> circuit limits the discharge current and helps transient voltage sharing.</a:t>
            </a:r>
          </a:p>
          <a:p>
            <a:endParaRPr lang="en-US" sz="2800" dirty="0" smtClean="0"/>
          </a:p>
          <a:p>
            <a:endParaRPr lang="en-US" sz="2800" baseline="-250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30513" y="3551237"/>
          <a:ext cx="2819399" cy="1286042"/>
        </p:xfrm>
        <a:graphic>
          <a:graphicData uri="http://schemas.openxmlformats.org/presentationml/2006/ole">
            <p:oleObj spid="_x0000_s162818" name="Equation" r:id="rId3" imgW="1447560" imgH="660240" progId="Equation.3">
              <p:embed/>
            </p:oleObj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Operation of Thyristor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3094037"/>
            <a:ext cx="9069387" cy="4465638"/>
          </a:xfrm>
        </p:spPr>
        <p:txBody>
          <a:bodyPr/>
          <a:lstStyle/>
          <a:p>
            <a:r>
              <a:rPr lang="en-US" sz="2800" dirty="0" smtClean="0"/>
              <a:t>If a thyristor carries more current, its power dissipation increases leading to thermal runaway- </a:t>
            </a:r>
            <a:r>
              <a:rPr lang="en-US" sz="2800" b="1" dirty="0" smtClean="0"/>
              <a:t>need common heat sink</a:t>
            </a:r>
          </a:p>
          <a:p>
            <a:r>
              <a:rPr lang="en-US" sz="2800" dirty="0" smtClean="0"/>
              <a:t>Small resistances connected in series force equal current sharing- </a:t>
            </a:r>
            <a:r>
              <a:rPr lang="en-US" sz="2800" b="1" dirty="0" smtClean="0"/>
              <a:t>introduces power loss</a:t>
            </a:r>
          </a:p>
          <a:p>
            <a:r>
              <a:rPr lang="en-US" sz="2800" b="1" dirty="0" smtClean="0"/>
              <a:t>Magnetically coupled inductors </a:t>
            </a:r>
            <a:r>
              <a:rPr lang="en-US" sz="2800" dirty="0" smtClean="0"/>
              <a:t>solve problem. If I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increases, a voltage of opposite polarity induced in windings of T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, reducing impedance of path T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, thereby increasing I</a:t>
            </a:r>
            <a:r>
              <a:rPr lang="en-US" sz="2800" baseline="-25000" dirty="0" smtClean="0"/>
              <a:t>2</a:t>
            </a:r>
          </a:p>
          <a:p>
            <a:endParaRPr lang="en-US" sz="2800" dirty="0"/>
          </a:p>
        </p:txBody>
      </p:sp>
      <p:pic>
        <p:nvPicPr>
          <p:cNvPr id="163842" name="Picture 2" descr="Image result for parallel operation of thyrist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112" y="960437"/>
            <a:ext cx="9345262" cy="22098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35597</TotalTime>
  <Words>338</Words>
  <Application>Microsoft Office PowerPoint</Application>
  <PresentationFormat>Custom</PresentationFormat>
  <Paragraphs>34</Paragraphs>
  <Slides>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Office Theme</vt:lpstr>
      <vt:lpstr>Equation</vt:lpstr>
      <vt:lpstr>Microsoft Equation 3.0</vt:lpstr>
      <vt:lpstr>EE305 Power Electronics</vt:lpstr>
      <vt:lpstr>di/dt Protection</vt:lpstr>
      <vt:lpstr>dv/dt Protection- Snubber Circuit</vt:lpstr>
      <vt:lpstr>dv/dt Protection….Cont….</vt:lpstr>
      <vt:lpstr>dv/dt Protection….Cont….</vt:lpstr>
      <vt:lpstr>Series operation of Thyristors</vt:lpstr>
      <vt:lpstr>Unequal distribution of voltage across two series SCRs.</vt:lpstr>
      <vt:lpstr>Slide 8</vt:lpstr>
      <vt:lpstr>Parallel Operation of Thyristor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erorrs</dc:creator>
  <cp:lastModifiedBy>unnikrishnan</cp:lastModifiedBy>
  <cp:revision>150</cp:revision>
  <cp:lastPrinted>1601-01-01T00:00:00Z</cp:lastPrinted>
  <dcterms:created xsi:type="dcterms:W3CDTF">2010-02-21T15:05:38Z</dcterms:created>
  <dcterms:modified xsi:type="dcterms:W3CDTF">2017-08-16T00:57:08Z</dcterms:modified>
</cp:coreProperties>
</file>