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3" r:id="rId2"/>
    <p:sldId id="311" r:id="rId3"/>
    <p:sldId id="313" r:id="rId4"/>
    <p:sldId id="314" r:id="rId5"/>
    <p:sldId id="315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324" r:id="rId15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295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D71345-EF22-416C-B494-E0DF025D8C56}" type="datetimeFigureOut">
              <a:rPr lang="en-US"/>
              <a:pPr>
                <a:defRPr/>
              </a:pPr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9BF243-094F-4911-A9EF-EE1CB8111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B8FBC5F-436B-49F3-9E2D-79035B708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950AA-3F52-4E31-BD25-9B8BA476C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BAAE-FFAD-4897-84AC-102395D4A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7738" y="0"/>
            <a:ext cx="2274887" cy="675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7025" cy="675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5ECF-594F-4B60-AA82-D8CBE8690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745-93E1-4500-AC98-D4035D403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59082-1481-4508-82B6-A9CFAE515A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DF37-3281-4C01-A1B2-9F7AB0860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AD88-16BA-4898-8F45-66B380E9E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AD6CD-E6E1-4CF3-A3CC-3291C2D26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1985-E699-4732-AF21-CDEC04841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1D3B5-4AA0-4ECF-89ED-0DAD2A775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0241-E76F-4D6B-B3D4-2D96856D9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tekstimuotoa napsauttamalla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jäsennyksen tekstimuotoa napsauttamalla</a:t>
            </a:r>
          </a:p>
          <a:p>
            <a:pPr lvl="1"/>
            <a:r>
              <a:rPr lang="en-GB" smtClean="0"/>
              <a:t>Toinen jäsennystaso</a:t>
            </a:r>
          </a:p>
          <a:p>
            <a:pPr lvl="2"/>
            <a:r>
              <a:rPr lang="en-GB" smtClean="0"/>
              <a:t>Kolmas jäsennystaso</a:t>
            </a:r>
          </a:p>
          <a:p>
            <a:pPr lvl="3"/>
            <a:r>
              <a:rPr lang="en-GB" smtClean="0"/>
              <a:t>Neljäs jäsennystaso</a:t>
            </a:r>
          </a:p>
          <a:p>
            <a:pPr lvl="4"/>
            <a:r>
              <a:rPr lang="en-GB" smtClean="0"/>
              <a:t>Viides jäsennystaso</a:t>
            </a:r>
          </a:p>
          <a:p>
            <a:pPr lvl="4"/>
            <a:r>
              <a:rPr lang="en-GB" smtClean="0"/>
              <a:t>Kuudes jäsennystaso</a:t>
            </a:r>
          </a:p>
          <a:p>
            <a:pPr lvl="4"/>
            <a:r>
              <a:rPr lang="en-GB" smtClean="0"/>
              <a:t>Seitsemäs jäsennystaso</a:t>
            </a:r>
          </a:p>
          <a:p>
            <a:pPr lvl="4"/>
            <a:r>
              <a:rPr lang="en-GB" smtClean="0"/>
              <a:t>Kahdeksas jäsennystaso</a:t>
            </a:r>
          </a:p>
          <a:p>
            <a:pPr lvl="4"/>
            <a:r>
              <a:rPr lang="en-GB" smtClean="0"/>
              <a:t>Yhdeksäs jäsennystaso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96DC42-BB28-4F91-99FE-1FC263F6D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ipe/>
  </p:transition>
  <p:txStyles>
    <p:titleStyle>
      <a:lvl1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4450" y="3948113"/>
            <a:ext cx="4886325" cy="1258887"/>
          </a:xfrm>
        </p:spPr>
        <p:txBody>
          <a:bodyPr/>
          <a:lstStyle/>
          <a:p>
            <a:pPr eaLnBrk="1" hangingPunct="1"/>
            <a:r>
              <a:rPr lang="en-US" altLang="en-US" sz="3500" smtClean="0"/>
              <a:t>Dr. Unnikrishnan P.C.</a:t>
            </a:r>
          </a:p>
          <a:p>
            <a:pPr eaLnBrk="1" hangingPunct="1"/>
            <a:r>
              <a:rPr lang="en-US" altLang="en-US" smtClean="0"/>
              <a:t>Professor, EEE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182813" y="1795463"/>
            <a:ext cx="7216775" cy="1190625"/>
          </a:xfrm>
        </p:spPr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EE305 Power Electronics</a:t>
            </a:r>
            <a:endParaRPr lang="en-US" altLang="en-US" sz="5300" smtClean="0">
              <a:solidFill>
                <a:schemeClr val="tx1"/>
              </a:solidFill>
            </a:endParaRPr>
          </a:p>
        </p:txBody>
      </p:sp>
      <p:pic>
        <p:nvPicPr>
          <p:cNvPr id="2052" name="Picture 6" descr="C:\Users\HP\Desktop\Screenshot_2016-07-10-09-47-22-47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188" y="0"/>
            <a:ext cx="50307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ttp://www.electricaltechnology.org/wp-content/uploads/2015/10/AC-Electrical-Drive-Block-Diagram-What-is-electric-dr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9238"/>
            <a:ext cx="4762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75895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3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Variable </a:t>
            </a:r>
            <a:r>
              <a:rPr lang="en-US" sz="33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frequency TRC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2179637"/>
            <a:ext cx="10080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Disadvantages: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Generates harmonics of different frequencies and hence requires large filters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control the duty cycle,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,  frequency variation would be wide. This might create interference with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signalling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telephone lines.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large OFF-time in this scheme may make the load current discontinuous which is undesirable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 fixed frequency Chopper is generally used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0712" y="427037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Current limit control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-1" y="1798637"/>
            <a:ext cx="10080625" cy="1752600"/>
          </a:xfrm>
        </p:spPr>
        <p:txBody>
          <a:bodyPr/>
          <a:lstStyle/>
          <a:p>
            <a:r>
              <a:rPr lang="en-US" sz="2400" dirty="0" smtClean="0"/>
              <a:t>Load current maintained between an upper level and lower level. </a:t>
            </a:r>
          </a:p>
          <a:p>
            <a:r>
              <a:rPr lang="en-US" sz="2400" dirty="0" smtClean="0"/>
              <a:t>When the load current reached the upper limit, the chopper switch is turned OFF, the load current decays to the lover limit through a free wheeling diode. The load current is continuous- possible only with </a:t>
            </a:r>
            <a:r>
              <a:rPr lang="en-US" sz="2400" dirty="0" smtClean="0"/>
              <a:t>high inductive </a:t>
            </a:r>
            <a:r>
              <a:rPr lang="en-US" sz="2400" dirty="0" smtClean="0"/>
              <a:t>loads</a:t>
            </a:r>
            <a:endParaRPr lang="en-US" sz="2400" dirty="0" smtClean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712" y="4008437"/>
            <a:ext cx="79300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Step-Down Chopper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step down chop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2" y="1912937"/>
            <a:ext cx="7162800" cy="5372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Step-Down Chopper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2332037"/>
            <a:ext cx="10080625" cy="4191000"/>
          </a:xfrm>
        </p:spPr>
        <p:txBody>
          <a:bodyPr/>
          <a:lstStyle/>
          <a:p>
            <a:r>
              <a:rPr lang="en-US" sz="2400" dirty="0" smtClean="0"/>
              <a:t>Chopper Switch kept ON for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ON</a:t>
            </a:r>
            <a:r>
              <a:rPr lang="en-US" sz="2400" dirty="0" smtClean="0"/>
              <a:t> and the energy is stored in the inductor</a:t>
            </a:r>
          </a:p>
          <a:p>
            <a:r>
              <a:rPr lang="en-US" sz="2400" dirty="0" smtClean="0"/>
              <a:t>As the switch is turned OFF, the free wheeling diode is forward biased and the load current continues to flow due to the energy stored in the inductor.</a:t>
            </a:r>
          </a:p>
          <a:p>
            <a:r>
              <a:rPr lang="en-US" sz="2400" dirty="0" smtClean="0"/>
              <a:t>The chopper switch is turned ON when load current reaches a lower limit</a:t>
            </a:r>
          </a:p>
          <a:p>
            <a:r>
              <a:rPr lang="en-US" sz="2400" dirty="0" smtClean="0"/>
              <a:t>Load voltage and load current are positive and the power flows from the source to the load. So it is also called a first quadrant chopper or     </a:t>
            </a:r>
            <a:r>
              <a:rPr lang="en-US" sz="2400" dirty="0" smtClean="0">
                <a:solidFill>
                  <a:srgbClr val="FF0000"/>
                </a:solidFill>
              </a:rPr>
              <a:t>class A </a:t>
            </a:r>
            <a:r>
              <a:rPr lang="en-US" sz="2400" dirty="0" smtClean="0"/>
              <a:t>chopper</a:t>
            </a:r>
            <a:endParaRPr lang="en-US" sz="24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ChangeAspect="1"/>
          </p:cNvGraphicFramePr>
          <p:nvPr>
            <p:ph sz="quarter" idx="1"/>
          </p:nvPr>
        </p:nvGraphicFramePr>
        <p:xfrm>
          <a:off x="392112" y="2027237"/>
          <a:ext cx="3505491" cy="1068387"/>
        </p:xfrm>
        <a:graphic>
          <a:graphicData uri="http://schemas.openxmlformats.org/presentationml/2006/ole">
            <p:oleObj spid="_x0000_s28674" name="Equation" r:id="rId3" imgW="1333440" imgH="4060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78512" y="2179637"/>
          <a:ext cx="1143000" cy="552235"/>
        </p:xfrm>
        <a:graphic>
          <a:graphicData uri="http://schemas.openxmlformats.org/presentationml/2006/ole">
            <p:oleObj spid="_x0000_s28675" name="Equation" r:id="rId4" imgW="583920" imgH="177480" progId="Equation.3">
              <p:embed/>
            </p:oleObj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l="52268" t="33587" r="17851" b="25568"/>
          <a:stretch>
            <a:fillRect/>
          </a:stretch>
        </p:blipFill>
        <p:spPr bwMode="auto">
          <a:xfrm>
            <a:off x="6019800" y="3777647"/>
            <a:ext cx="3124200" cy="30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43226" y="2647854"/>
            <a:ext cx="3934861" cy="542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7" cy="1260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Step-Down Chopper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7837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4"/>
          <p:cNvSpPr txBox="1"/>
          <p:nvPr/>
        </p:nvSpPr>
        <p:spPr>
          <a:xfrm>
            <a:off x="2830512" y="274637"/>
            <a:ext cx="320103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dirty="0">
                <a:solidFill>
                  <a:srgbClr val="FF0000"/>
                </a:solidFill>
                <a:latin typeface="Times New Roman"/>
                <a:cs typeface="Times New Roman"/>
              </a:rPr>
              <a:t>Choppers</a:t>
            </a:r>
            <a:endParaRPr sz="6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Image result for Basic DC to DC chop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2" y="2636837"/>
            <a:ext cx="6183313" cy="4637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a Chopper?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20712" y="2103437"/>
            <a:ext cx="8503920" cy="3886200"/>
          </a:xfrm>
        </p:spPr>
        <p:txBody>
          <a:bodyPr/>
          <a:lstStyle/>
          <a:p>
            <a:r>
              <a:rPr lang="en-US" sz="2400" dirty="0" smtClean="0"/>
              <a:t>Converter that converts a constant DC voltage to a variable DC voltage</a:t>
            </a:r>
          </a:p>
          <a:p>
            <a:r>
              <a:rPr lang="en-US" sz="2400" dirty="0" smtClean="0"/>
              <a:t>Also known as DC-DC converter</a:t>
            </a:r>
          </a:p>
          <a:p>
            <a:r>
              <a:rPr lang="en-US" sz="2400" dirty="0" smtClean="0"/>
              <a:t>Done by switching the source ON and OFF periodically</a:t>
            </a:r>
          </a:p>
          <a:p>
            <a:r>
              <a:rPr lang="en-US" sz="2400" dirty="0" smtClean="0"/>
              <a:t>Widely used in trolley cars, battery operated vehicles, traction motor control, control of large number of dc motors, etc…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01712" y="0"/>
            <a:ext cx="7772400" cy="1524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down chopper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0077"/>
          <a:stretch>
            <a:fillRect/>
          </a:stretch>
        </p:blipFill>
        <p:spPr bwMode="auto">
          <a:xfrm>
            <a:off x="0" y="2103437"/>
            <a:ext cx="568891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363" y="2179637"/>
            <a:ext cx="42692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8312" y="1341437"/>
            <a:ext cx="50387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Principle of Operation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712" y="5380037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ON</a:t>
            </a:r>
            <a:r>
              <a:rPr lang="en-US" sz="2400" dirty="0" smtClean="0">
                <a:solidFill>
                  <a:schemeClr val="tx1"/>
                </a:solidFill>
              </a:rPr>
              <a:t>- ON time of switch and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OFF</a:t>
            </a:r>
            <a:r>
              <a:rPr lang="en-US" sz="2400" dirty="0" smtClean="0">
                <a:solidFill>
                  <a:schemeClr val="tx1"/>
                </a:solidFill>
              </a:rPr>
              <a:t>- OFF time of switch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9972" y="5837237"/>
            <a:ext cx="5820653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192712" y="53038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average output voltage: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01712" y="0"/>
            <a:ext cx="7772400" cy="11128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Step down chopper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7"/>
            <a:ext cx="5564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256063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Average value of the load current for resistive load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12" y="2255837"/>
            <a:ext cx="23076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17837"/>
            <a:ext cx="529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22837"/>
            <a:ext cx="43334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0711" y="4999036"/>
            <a:ext cx="5649913" cy="176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2" y="503237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 of Output Voltage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Time Ratio control(TRC)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44512" y="2408237"/>
            <a:ext cx="8503920" cy="4572000"/>
          </a:xfrm>
        </p:spPr>
        <p:txBody>
          <a:bodyPr/>
          <a:lstStyle/>
          <a:p>
            <a:r>
              <a:rPr lang="en-US" sz="2800" dirty="0" smtClean="0"/>
              <a:t>For the control of output voltage two methods</a:t>
            </a:r>
          </a:p>
          <a:p>
            <a:pPr lvl="1"/>
            <a:r>
              <a:rPr lang="en-US" sz="2400" dirty="0" smtClean="0"/>
              <a:t>Constant frequency TRC</a:t>
            </a:r>
          </a:p>
          <a:p>
            <a:pPr lvl="1"/>
            <a:r>
              <a:rPr lang="en-US" sz="2400" dirty="0" smtClean="0"/>
              <a:t>Variable frequency TRC</a:t>
            </a:r>
          </a:p>
          <a:p>
            <a:pPr lvl="2"/>
            <a:r>
              <a:rPr lang="en-US" dirty="0" smtClean="0"/>
              <a:t>Constant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ON</a:t>
            </a:r>
            <a:endParaRPr lang="en-US" baseline="-25000" dirty="0" smtClean="0"/>
          </a:p>
          <a:p>
            <a:pPr lvl="2"/>
            <a:r>
              <a:rPr lang="en-US" dirty="0" smtClean="0"/>
              <a:t>Constant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OFF</a:t>
            </a:r>
            <a:endParaRPr lang="en-US" baseline="-250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0712" y="503237"/>
            <a:ext cx="91440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Constant frequency TRC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Also Called “</a:t>
            </a:r>
            <a:r>
              <a:rPr lang="en-US" i="1" dirty="0" smtClean="0">
                <a:solidFill>
                  <a:srgbClr val="FF0000"/>
                </a:solidFill>
              </a:rPr>
              <a:t>pulse width modulation scheme”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312" y="2297210"/>
            <a:ext cx="6096000" cy="526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798637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Chopping frequency kept constant and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ON</a:t>
            </a:r>
            <a:r>
              <a:rPr lang="en-US" sz="2400" dirty="0" smtClean="0">
                <a:solidFill>
                  <a:schemeClr val="tx1"/>
                </a:solidFill>
              </a:rPr>
              <a:t> varied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75895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3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Variable frequency </a:t>
            </a:r>
            <a:r>
              <a:rPr lang="en-US" sz="33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TRC(Constant t</a:t>
            </a:r>
            <a:r>
              <a:rPr lang="en-US" sz="3300" kern="1200" baseline="-25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on</a:t>
            </a:r>
            <a:r>
              <a:rPr lang="en-US" sz="33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33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3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Also called “frequency modulation scheme”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2051"/>
          <a:stretch>
            <a:fillRect/>
          </a:stretch>
        </p:blipFill>
        <p:spPr bwMode="auto">
          <a:xfrm>
            <a:off x="1687512" y="2282335"/>
            <a:ext cx="5638800" cy="52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798637"/>
            <a:ext cx="801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Keeping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ON</a:t>
            </a:r>
            <a:r>
              <a:rPr lang="en-US" sz="2400" dirty="0" smtClean="0">
                <a:solidFill>
                  <a:schemeClr val="tx1"/>
                </a:solidFill>
              </a:rPr>
              <a:t> constant and varying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OFF</a:t>
            </a:r>
            <a:r>
              <a:rPr lang="en-US" sz="2400" dirty="0" smtClean="0">
                <a:solidFill>
                  <a:schemeClr val="tx1"/>
                </a:solidFill>
              </a:rPr>
              <a:t> i.e. Varying f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758952"/>
          </a:xfrm>
        </p:spPr>
        <p:txBody>
          <a:bodyPr>
            <a:noAutofit/>
          </a:bodyPr>
          <a:lstStyle/>
          <a:p>
            <a:pPr lvl="1"/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Variable frequency </a:t>
            </a:r>
            <a:r>
              <a:rPr lang="en-US" sz="3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TRC(Constant </a:t>
            </a:r>
            <a:r>
              <a:rPr lang="en-US" sz="3000" kern="1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000" kern="1200" baseline="-250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off</a:t>
            </a:r>
            <a:r>
              <a:rPr lang="en-US" sz="3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3000" kern="1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 smtClean="0">
                <a:solidFill>
                  <a:srgbClr val="FF0000"/>
                </a:solidFill>
              </a:rPr>
              <a:t>Also called “frequency modulation scheme”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8564"/>
          <a:stretch>
            <a:fillRect/>
          </a:stretch>
        </p:blipFill>
        <p:spPr bwMode="auto">
          <a:xfrm>
            <a:off x="1611312" y="2374155"/>
            <a:ext cx="5943600" cy="518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1798637"/>
            <a:ext cx="801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Keeping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OFF</a:t>
            </a:r>
            <a:r>
              <a:rPr lang="en-US" sz="2400" baseline="-250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constant and varying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ON</a:t>
            </a:r>
            <a:r>
              <a:rPr lang="en-US" sz="2400" dirty="0" smtClean="0">
                <a:solidFill>
                  <a:schemeClr val="tx1"/>
                </a:solidFill>
              </a:rPr>
              <a:t> i.e. Varying f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41478</TotalTime>
  <Words>375</Words>
  <Application>Microsoft Office PowerPoint</Application>
  <PresentationFormat>Custom</PresentationFormat>
  <Paragraphs>48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EE305 Power Electronics</vt:lpstr>
      <vt:lpstr>Slide 2</vt:lpstr>
      <vt:lpstr>What is a Chopper?</vt:lpstr>
      <vt:lpstr>Step down chopper</vt:lpstr>
      <vt:lpstr>Step down chopper</vt:lpstr>
      <vt:lpstr>Control of Output Voltage Time Ratio control(TRC)</vt:lpstr>
      <vt:lpstr>Constant frequency TRC Also Called “pulse width modulation scheme”</vt:lpstr>
      <vt:lpstr>Variable frequency TRC(Constant ton) Also called “frequency modulation scheme”</vt:lpstr>
      <vt:lpstr>Variable frequency TRC(Constant toff) Also called “frequency modulation scheme”</vt:lpstr>
      <vt:lpstr>Variable frequency TRC</vt:lpstr>
      <vt:lpstr>Current limit control</vt:lpstr>
      <vt:lpstr>Step-Down Chopper</vt:lpstr>
      <vt:lpstr>Step-Down Chopper</vt:lpstr>
      <vt:lpstr>Step-Down Chopper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erorrs</dc:creator>
  <cp:lastModifiedBy>unnikrishnan</cp:lastModifiedBy>
  <cp:revision>505</cp:revision>
  <cp:lastPrinted>1601-01-01T00:00:00Z</cp:lastPrinted>
  <dcterms:created xsi:type="dcterms:W3CDTF">2010-02-21T15:05:38Z</dcterms:created>
  <dcterms:modified xsi:type="dcterms:W3CDTF">2017-11-02T00:52:20Z</dcterms:modified>
</cp:coreProperties>
</file>