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Lst>
  <p:notesMasterIdLst>
    <p:notesMasterId r:id="rId21"/>
  </p:notesMasterIdLst>
  <p:handoutMasterIdLst>
    <p:handoutMasterId r:id="rId22"/>
  </p:handoutMasterIdLst>
  <p:sldIdLst>
    <p:sldId id="267" r:id="rId3"/>
    <p:sldId id="274" r:id="rId4"/>
    <p:sldId id="275" r:id="rId5"/>
    <p:sldId id="273" r:id="rId6"/>
    <p:sldId id="384" r:id="rId7"/>
    <p:sldId id="385" r:id="rId8"/>
    <p:sldId id="386" r:id="rId9"/>
    <p:sldId id="387" r:id="rId10"/>
    <p:sldId id="390" r:id="rId11"/>
    <p:sldId id="391" r:id="rId12"/>
    <p:sldId id="392" r:id="rId13"/>
    <p:sldId id="393" r:id="rId14"/>
    <p:sldId id="394" r:id="rId15"/>
    <p:sldId id="395" r:id="rId16"/>
    <p:sldId id="396" r:id="rId17"/>
    <p:sldId id="397" r:id="rId18"/>
    <p:sldId id="388" r:id="rId19"/>
    <p:sldId id="389"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66" d="100"/>
          <a:sy n="66" d="100"/>
        </p:scale>
        <p:origin x="-142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1F262B3-4633-498D-8D84-1FBA587F0915}" type="datetimeFigureOut">
              <a:rPr lang="en-US" smtClean="0"/>
              <a:pPr/>
              <a:t>11/19/2016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FF13942-3D20-444D-8C2A-A1776A601E3D}" type="slidenum">
              <a:rPr lang="en-US" smtClean="0"/>
              <a:pPr/>
              <a:t>‹#›</a:t>
            </a:fld>
            <a:endParaRPr lang="en-US"/>
          </a:p>
        </p:txBody>
      </p:sp>
    </p:spTree>
    <p:extLst>
      <p:ext uri="{BB962C8B-B14F-4D97-AF65-F5344CB8AC3E}">
        <p14:creationId xmlns:p14="http://schemas.microsoft.com/office/powerpoint/2010/main" val="371092393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29C891-1D4C-418B-8B24-E0AF02A47379}" type="datetimeFigureOut">
              <a:rPr lang="en-US" smtClean="0"/>
              <a:pPr/>
              <a:t>11/19/2016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9B46A3-1E38-453B-B9D9-2597358AA29F}" type="slidenum">
              <a:rPr lang="en-US" smtClean="0"/>
              <a:pPr/>
              <a:t>‹#›</a:t>
            </a:fld>
            <a:endParaRPr lang="en-US"/>
          </a:p>
        </p:txBody>
      </p:sp>
    </p:spTree>
    <p:extLst>
      <p:ext uri="{BB962C8B-B14F-4D97-AF65-F5344CB8AC3E}">
        <p14:creationId xmlns:p14="http://schemas.microsoft.com/office/powerpoint/2010/main" val="262354560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2">
        <a:schemeClr val="bg1"/>
      </p:bgRef>
    </p:bg>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37238"/>
            <a:ext cx="9144000" cy="102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2006708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31E436-EC55-437F-9203-5E18D0005CE8}" type="slidenum">
              <a:rPr lang="en-US"/>
              <a:pPr>
                <a:defRPr/>
              </a:pPr>
              <a:t>‹#›</a:t>
            </a:fld>
            <a:endParaRPr lang="en-US"/>
          </a:p>
        </p:txBody>
      </p:sp>
    </p:spTree>
    <p:extLst>
      <p:ext uri="{BB962C8B-B14F-4D97-AF65-F5344CB8AC3E}">
        <p14:creationId xmlns:p14="http://schemas.microsoft.com/office/powerpoint/2010/main" val="1128887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949CE01-51EE-40BD-A8E5-CA8927AF02D8}" type="slidenum">
              <a:rPr lang="en-US"/>
              <a:pPr>
                <a:defRPr/>
              </a:pPr>
              <a:t>‹#›</a:t>
            </a:fld>
            <a:endParaRPr lang="en-US"/>
          </a:p>
        </p:txBody>
      </p:sp>
    </p:spTree>
    <p:extLst>
      <p:ext uri="{BB962C8B-B14F-4D97-AF65-F5344CB8AC3E}">
        <p14:creationId xmlns:p14="http://schemas.microsoft.com/office/powerpoint/2010/main" val="3078251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kumimoji="1" lang="en-US" altLang="en-US" sz="2400" smtClean="0">
                <a:solidFill>
                  <a:srgbClr val="000000"/>
                </a:solidFill>
                <a:latin typeface="Times New Roman" pitchFamily="18" charset="0"/>
                <a:cs typeface="+mn-cs"/>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kumimoji="1" lang="en-US" altLang="en-US" sz="2400" smtClean="0">
                <a:solidFill>
                  <a:srgbClr val="000000"/>
                </a:solidFill>
                <a:latin typeface="Times New Roman" pitchFamily="18" charset="0"/>
                <a:cs typeface="+mn-cs"/>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smtClean="0">
                <a:solidFill>
                  <a:srgbClr val="000000"/>
                </a:solidFill>
                <a:cs typeface="+mn-cs"/>
              </a:endParaRPr>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smtClean="0">
                <a:solidFill>
                  <a:srgbClr val="000000"/>
                </a:solidFill>
                <a:cs typeface="+mn-cs"/>
              </a:endParaRPr>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9"/>
          <p:cNvSpPr>
            <a:spLocks noGrp="1" noChangeArrowheads="1"/>
          </p:cNvSpPr>
          <p:nvPr>
            <p:ph type="dt" sz="quarter" idx="10"/>
          </p:nvPr>
        </p:nvSpPr>
        <p:spPr/>
        <p:txBody>
          <a:bodyPr/>
          <a:lstStyle>
            <a:lvl1pPr>
              <a:defRPr>
                <a:solidFill>
                  <a:srgbClr val="FFFFFF"/>
                </a:solidFill>
              </a:defRPr>
            </a:lvl1pPr>
          </a:lstStyle>
          <a:p>
            <a:pPr>
              <a:defRPr/>
            </a:pPr>
            <a:endParaRPr lang="en-US"/>
          </a:p>
        </p:txBody>
      </p:sp>
      <p:sp>
        <p:nvSpPr>
          <p:cNvPr id="11" name="Rectangle 10"/>
          <p:cNvSpPr>
            <a:spLocks noGrp="1" noChangeArrowheads="1"/>
          </p:cNvSpPr>
          <p:nvPr>
            <p:ph type="ftr" sz="quarter" idx="11"/>
          </p:nvPr>
        </p:nvSpPr>
        <p:spPr/>
        <p:txBody>
          <a:bodyPr/>
          <a:lstStyle>
            <a:lvl1pPr algn="r">
              <a:defRPr/>
            </a:lvl1pPr>
          </a:lstStyle>
          <a:p>
            <a:pPr>
              <a:defRPr/>
            </a:pPr>
            <a:endParaRPr 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4DED853B-533B-4C11-B3DB-D23FB4401CA9}" type="slidenum">
              <a:rPr lang="en-US"/>
              <a:pPr>
                <a:defRPr/>
              </a:pPr>
              <a:t>‹#›</a:t>
            </a:fld>
            <a:endParaRPr lang="en-US"/>
          </a:p>
        </p:txBody>
      </p:sp>
    </p:spTree>
    <p:extLst>
      <p:ext uri="{BB962C8B-B14F-4D97-AF65-F5344CB8AC3E}">
        <p14:creationId xmlns:p14="http://schemas.microsoft.com/office/powerpoint/2010/main" val="2774847428"/>
      </p:ext>
    </p:extLst>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6CA73024-3964-4E63-8ADD-B20039BBBEA0}" type="slidenum">
              <a:rPr lang="en-US"/>
              <a:pPr>
                <a:defRPr/>
              </a:pPr>
              <a:t>‹#›</a:t>
            </a:fld>
            <a:endParaRPr lang="en-US"/>
          </a:p>
        </p:txBody>
      </p:sp>
    </p:spTree>
    <p:extLst>
      <p:ext uri="{BB962C8B-B14F-4D97-AF65-F5344CB8AC3E}">
        <p14:creationId xmlns:p14="http://schemas.microsoft.com/office/powerpoint/2010/main" val="254545356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533C75A-7D5C-4D37-AFAA-CC7792258221}" type="slidenum">
              <a:rPr lang="en-US"/>
              <a:pPr>
                <a:defRPr/>
              </a:pPr>
              <a:t>‹#›</a:t>
            </a:fld>
            <a:endParaRPr lang="en-US"/>
          </a:p>
        </p:txBody>
      </p:sp>
    </p:spTree>
    <p:extLst>
      <p:ext uri="{BB962C8B-B14F-4D97-AF65-F5344CB8AC3E}">
        <p14:creationId xmlns:p14="http://schemas.microsoft.com/office/powerpoint/2010/main" val="211314177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A8563648-5E5A-4133-980C-B9219A7B58E0}" type="slidenum">
              <a:rPr lang="en-US"/>
              <a:pPr>
                <a:defRPr/>
              </a:pPr>
              <a:t>‹#›</a:t>
            </a:fld>
            <a:endParaRPr lang="en-US"/>
          </a:p>
        </p:txBody>
      </p:sp>
    </p:spTree>
    <p:extLst>
      <p:ext uri="{BB962C8B-B14F-4D97-AF65-F5344CB8AC3E}">
        <p14:creationId xmlns:p14="http://schemas.microsoft.com/office/powerpoint/2010/main" val="4238087962"/>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FAC28B4E-5FBC-412E-B3A4-3ECFCA155A0D}" type="slidenum">
              <a:rPr lang="en-US"/>
              <a:pPr>
                <a:defRPr/>
              </a:pPr>
              <a:t>‹#›</a:t>
            </a:fld>
            <a:endParaRPr lang="en-US"/>
          </a:p>
        </p:txBody>
      </p:sp>
    </p:spTree>
    <p:extLst>
      <p:ext uri="{BB962C8B-B14F-4D97-AF65-F5344CB8AC3E}">
        <p14:creationId xmlns:p14="http://schemas.microsoft.com/office/powerpoint/2010/main" val="293014770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3D6BB313-D79A-4FB5-B8EF-64007DE347E8}" type="slidenum">
              <a:rPr lang="en-US"/>
              <a:pPr>
                <a:defRPr/>
              </a:pPr>
              <a:t>‹#›</a:t>
            </a:fld>
            <a:endParaRPr lang="en-US"/>
          </a:p>
        </p:txBody>
      </p:sp>
    </p:spTree>
    <p:extLst>
      <p:ext uri="{BB962C8B-B14F-4D97-AF65-F5344CB8AC3E}">
        <p14:creationId xmlns:p14="http://schemas.microsoft.com/office/powerpoint/2010/main" val="4093157988"/>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7F9AB4BB-7B89-40F1-A688-5DDCC90A5762}" type="slidenum">
              <a:rPr lang="en-US"/>
              <a:pPr>
                <a:defRPr/>
              </a:pPr>
              <a:t>‹#›</a:t>
            </a:fld>
            <a:endParaRPr lang="en-US"/>
          </a:p>
        </p:txBody>
      </p:sp>
    </p:spTree>
    <p:extLst>
      <p:ext uri="{BB962C8B-B14F-4D97-AF65-F5344CB8AC3E}">
        <p14:creationId xmlns:p14="http://schemas.microsoft.com/office/powerpoint/2010/main" val="2843401555"/>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7C3673B9-BB48-459D-A34D-5D19F4DF1D30}" type="slidenum">
              <a:rPr lang="en-US"/>
              <a:pPr>
                <a:defRPr/>
              </a:pPr>
              <a:t>‹#›</a:t>
            </a:fld>
            <a:endParaRPr lang="en-US"/>
          </a:p>
        </p:txBody>
      </p:sp>
    </p:spTree>
    <p:extLst>
      <p:ext uri="{BB962C8B-B14F-4D97-AF65-F5344CB8AC3E}">
        <p14:creationId xmlns:p14="http://schemas.microsoft.com/office/powerpoint/2010/main" val="189961736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560" y="1600201"/>
            <a:ext cx="8075240" cy="39170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837238"/>
            <a:ext cx="9144000" cy="102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5932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423D5C6E-D0D8-46B9-A12B-8BC76236260C}" type="slidenum">
              <a:rPr lang="en-US"/>
              <a:pPr>
                <a:defRPr/>
              </a:pPr>
              <a:t>‹#›</a:t>
            </a:fld>
            <a:endParaRPr lang="en-US"/>
          </a:p>
        </p:txBody>
      </p:sp>
    </p:spTree>
    <p:extLst>
      <p:ext uri="{BB962C8B-B14F-4D97-AF65-F5344CB8AC3E}">
        <p14:creationId xmlns:p14="http://schemas.microsoft.com/office/powerpoint/2010/main" val="3809496221"/>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86E0D06E-E750-46DA-9525-B6FD4F7A6F0E}" type="slidenum">
              <a:rPr lang="en-US"/>
              <a:pPr>
                <a:defRPr/>
              </a:pPr>
              <a:t>‹#›</a:t>
            </a:fld>
            <a:endParaRPr lang="en-US"/>
          </a:p>
        </p:txBody>
      </p:sp>
    </p:spTree>
    <p:extLst>
      <p:ext uri="{BB962C8B-B14F-4D97-AF65-F5344CB8AC3E}">
        <p14:creationId xmlns:p14="http://schemas.microsoft.com/office/powerpoint/2010/main" val="259958614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CF46BD14-74D4-4EA8-AA9E-F02129AAC266}" type="slidenum">
              <a:rPr lang="en-US"/>
              <a:pPr>
                <a:defRPr/>
              </a:pPr>
              <a:t>‹#›</a:t>
            </a:fld>
            <a:endParaRPr lang="en-US"/>
          </a:p>
        </p:txBody>
      </p:sp>
    </p:spTree>
    <p:extLst>
      <p:ext uri="{BB962C8B-B14F-4D97-AF65-F5344CB8AC3E}">
        <p14:creationId xmlns:p14="http://schemas.microsoft.com/office/powerpoint/2010/main" val="375121364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156245C7-62F7-4B7C-84DD-3776819393FB}" type="slidenum">
              <a:rPr lang="en-US"/>
              <a:pPr>
                <a:defRPr/>
              </a:pPr>
              <a:t>‹#›</a:t>
            </a:fld>
            <a:endParaRPr lang="en-US"/>
          </a:p>
        </p:txBody>
      </p:sp>
    </p:spTree>
    <p:extLst>
      <p:ext uri="{BB962C8B-B14F-4D97-AF65-F5344CB8AC3E}">
        <p14:creationId xmlns:p14="http://schemas.microsoft.com/office/powerpoint/2010/main" val="1608005042"/>
      </p:ext>
    </p:extLst>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0168AB-B368-46F6-B381-23E11A1C0F3A}" type="slidenum">
              <a:rPr lang="en-US"/>
              <a:pPr>
                <a:defRPr/>
              </a:pPr>
              <a:t>‹#›</a:t>
            </a:fld>
            <a:endParaRPr lang="en-US"/>
          </a:p>
        </p:txBody>
      </p:sp>
    </p:spTree>
    <p:extLst>
      <p:ext uri="{BB962C8B-B14F-4D97-AF65-F5344CB8AC3E}">
        <p14:creationId xmlns:p14="http://schemas.microsoft.com/office/powerpoint/2010/main" val="1809102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C8981AC-93ED-403C-9787-FA6821F1E69A}" type="slidenum">
              <a:rPr lang="en-US"/>
              <a:pPr>
                <a:defRPr/>
              </a:pPr>
              <a:t>‹#›</a:t>
            </a:fld>
            <a:endParaRPr lang="en-US"/>
          </a:p>
        </p:txBody>
      </p:sp>
    </p:spTree>
    <p:extLst>
      <p:ext uri="{BB962C8B-B14F-4D97-AF65-F5344CB8AC3E}">
        <p14:creationId xmlns:p14="http://schemas.microsoft.com/office/powerpoint/2010/main" val="3114182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7594C7A-0F67-42C8-A084-7C5D8EA7CC91}" type="slidenum">
              <a:rPr lang="en-US"/>
              <a:pPr>
                <a:defRPr/>
              </a:pPr>
              <a:t>‹#›</a:t>
            </a:fld>
            <a:endParaRPr lang="en-US"/>
          </a:p>
        </p:txBody>
      </p:sp>
    </p:spTree>
    <p:extLst>
      <p:ext uri="{BB962C8B-B14F-4D97-AF65-F5344CB8AC3E}">
        <p14:creationId xmlns:p14="http://schemas.microsoft.com/office/powerpoint/2010/main" val="2929207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A9D0A00-8D74-43A2-9331-7ED9855940E0}" type="slidenum">
              <a:rPr lang="en-US"/>
              <a:pPr>
                <a:defRPr/>
              </a:pPr>
              <a:t>‹#›</a:t>
            </a:fld>
            <a:endParaRPr lang="en-US"/>
          </a:p>
        </p:txBody>
      </p:sp>
    </p:spTree>
    <p:extLst>
      <p:ext uri="{BB962C8B-B14F-4D97-AF65-F5344CB8AC3E}">
        <p14:creationId xmlns:p14="http://schemas.microsoft.com/office/powerpoint/2010/main" val="2472988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FFBFDC-B288-4CBA-B351-79286CA392C1}" type="slidenum">
              <a:rPr lang="en-US"/>
              <a:pPr>
                <a:defRPr/>
              </a:pPr>
              <a:t>‹#›</a:t>
            </a:fld>
            <a:endParaRPr lang="en-US"/>
          </a:p>
        </p:txBody>
      </p:sp>
    </p:spTree>
    <p:extLst>
      <p:ext uri="{BB962C8B-B14F-4D97-AF65-F5344CB8AC3E}">
        <p14:creationId xmlns:p14="http://schemas.microsoft.com/office/powerpoint/2010/main" val="2739200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FFC7BFA-739F-4D39-8127-ED6713C17B2C}" type="slidenum">
              <a:rPr lang="en-US"/>
              <a:pPr>
                <a:defRPr/>
              </a:pPr>
              <a:t>‹#›</a:t>
            </a:fld>
            <a:endParaRPr lang="en-US"/>
          </a:p>
        </p:txBody>
      </p:sp>
    </p:spTree>
    <p:extLst>
      <p:ext uri="{BB962C8B-B14F-4D97-AF65-F5344CB8AC3E}">
        <p14:creationId xmlns:p14="http://schemas.microsoft.com/office/powerpoint/2010/main" val="1646674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2F7DB8-7C84-4E85-9A93-537E25C0578F}" type="slidenum">
              <a:rPr lang="en-US"/>
              <a:pPr>
                <a:defRPr/>
              </a:pPr>
              <a:t>‹#›</a:t>
            </a:fld>
            <a:endParaRPr lang="en-US"/>
          </a:p>
        </p:txBody>
      </p:sp>
    </p:spTree>
    <p:extLst>
      <p:ext uri="{BB962C8B-B14F-4D97-AF65-F5344CB8AC3E}">
        <p14:creationId xmlns:p14="http://schemas.microsoft.com/office/powerpoint/2010/main" val="3440096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176F62B-A36F-42DE-B219-FE55C1ED85B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7620000" cy="6858000"/>
            <a:chOff x="0" y="0"/>
            <a:chExt cx="4800" cy="4320"/>
          </a:xfrm>
        </p:grpSpPr>
        <p:grpSp>
          <p:nvGrpSpPr>
            <p:cNvPr id="2056" name="Group 3"/>
            <p:cNvGrpSpPr>
              <a:grpSpLocks/>
            </p:cNvGrpSpPr>
            <p:nvPr userDrawn="1"/>
          </p:nvGrpSpPr>
          <p:grpSpPr bwMode="auto">
            <a:xfrm>
              <a:off x="0" y="0"/>
              <a:ext cx="2016" cy="4320"/>
              <a:chOff x="0" y="0"/>
              <a:chExt cx="2016" cy="4320"/>
            </a:xfrm>
          </p:grpSpPr>
          <p:sp>
            <p:nvSpPr>
              <p:cNvPr id="2060" name="Rectangle 4"/>
              <p:cNvSpPr>
                <a:spLocks noChangeArrowheads="1"/>
              </p:cNvSpPr>
              <p:nvPr userDrawn="1"/>
            </p:nvSpPr>
            <p:spPr bwMode="auto">
              <a:xfrm>
                <a:off x="0" y="0"/>
                <a:ext cx="480"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smtClean="0">
                  <a:solidFill>
                    <a:srgbClr val="000000"/>
                  </a:solidFill>
                  <a:cs typeface="+mn-cs"/>
                </a:endParaRPr>
              </a:p>
            </p:txBody>
          </p:sp>
          <p:sp>
            <p:nvSpPr>
              <p:cNvPr id="2061"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xtLst>
                <a:ext uri="{91240B29-F687-4F45-9708-019B960494DF}">
                  <a14:hiddenLine xmlns:a14="http://schemas.microsoft.com/office/drawing/2010/main" w="9525" cap="flat" cmpd="sng">
                    <a:solidFill>
                      <a:srgbClr val="000000"/>
                    </a:solidFill>
                    <a:prstDash val="solid"/>
                    <a:miter lim="800000"/>
                    <a:headEnd type="none" w="med" len="med"/>
                    <a:tailEnd type="none" w="med" len="med"/>
                  </a14:hiddenLine>
                </a:ext>
              </a:extLst>
            </p:spPr>
            <p:txBody>
              <a:bodyPr wrap="none"/>
              <a:lstStyle/>
              <a:p>
                <a:endParaRPr lang="en-US" smtClean="0">
                  <a:solidFill>
                    <a:srgbClr val="000000"/>
                  </a:solidFill>
                  <a:latin typeface="Arial" charset="0"/>
                  <a:cs typeface="+mn-cs"/>
                </a:endParaRPr>
              </a:p>
            </p:txBody>
          </p:sp>
        </p:grpSp>
        <p:grpSp>
          <p:nvGrpSpPr>
            <p:cNvPr id="2057" name="Group 6"/>
            <p:cNvGrpSpPr>
              <a:grpSpLocks/>
            </p:cNvGrpSpPr>
            <p:nvPr/>
          </p:nvGrpSpPr>
          <p:grpSpPr bwMode="auto">
            <a:xfrm>
              <a:off x="144" y="1248"/>
              <a:ext cx="4656" cy="201"/>
              <a:chOff x="144" y="1248"/>
              <a:chExt cx="4656" cy="201"/>
            </a:xfrm>
          </p:grpSpPr>
          <p:sp>
            <p:nvSpPr>
              <p:cNvPr id="2058" name="AutoShape 7"/>
              <p:cNvSpPr>
                <a:spLocks noChangeArrowheads="1"/>
              </p:cNvSpPr>
              <p:nvPr/>
            </p:nvSpPr>
            <p:spPr bwMode="auto">
              <a:xfrm>
                <a:off x="384" y="1248"/>
                <a:ext cx="4416" cy="200"/>
              </a:xfrm>
              <a:prstGeom prst="roundRect">
                <a:avLst>
                  <a:gd name="adj" fmla="val 0"/>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smtClean="0">
                  <a:solidFill>
                    <a:srgbClr val="000000"/>
                  </a:solidFill>
                  <a:cs typeface="+mn-cs"/>
                </a:endParaRPr>
              </a:p>
            </p:txBody>
          </p:sp>
          <p:sp>
            <p:nvSpPr>
              <p:cNvPr id="2059" name="AutoShape 8"/>
              <p:cNvSpPr>
                <a:spLocks noChangeArrowheads="1"/>
              </p:cNvSpPr>
              <p:nvPr/>
            </p:nvSpPr>
            <p:spPr bwMode="auto">
              <a:xfrm flipH="1">
                <a:off x="144" y="1248"/>
                <a:ext cx="248" cy="201"/>
              </a:xfrm>
              <a:prstGeom prst="flowChartDelay">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smtClean="0">
                  <a:solidFill>
                    <a:srgbClr val="000000"/>
                  </a:solidFill>
                  <a:cs typeface="+mn-cs"/>
                </a:endParaRPr>
              </a:p>
            </p:txBody>
          </p:sp>
        </p:grpSp>
      </p:grpSp>
      <p:sp>
        <p:nvSpPr>
          <p:cNvPr id="2051"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4106" name="Rectangle 10"/>
          <p:cNvSpPr>
            <a:spLocks noGrp="1" noChangeArrowheads="1"/>
          </p:cNvSpPr>
          <p:nvPr>
            <p:ph type="body" idx="1"/>
          </p:nvPr>
        </p:nvSpPr>
        <p:spPr bwMode="auto">
          <a:xfrm>
            <a:off x="838200" y="2362200"/>
            <a:ext cx="769302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solidFill>
                  <a:srgbClr val="000000"/>
                </a:solidFill>
                <a:latin typeface="Arial" charset="0"/>
              </a:defRPr>
            </a:lvl1pPr>
          </a:lstStyle>
          <a:p>
            <a:pPr>
              <a:defRPr/>
            </a:pPr>
            <a:endParaRPr lang="en-US">
              <a:cs typeface="+mn-cs"/>
            </a:endParaRPr>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solidFill>
                  <a:srgbClr val="000000"/>
                </a:solidFill>
                <a:latin typeface="Arial" charset="0"/>
              </a:defRPr>
            </a:lvl1pPr>
          </a:lstStyle>
          <a:p>
            <a:pPr>
              <a:defRPr/>
            </a:pPr>
            <a:endParaRPr lang="en-US">
              <a:cs typeface="+mn-cs"/>
            </a:endParaRPr>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rgbClr val="FFFFFF"/>
                </a:solidFill>
                <a:latin typeface="Arial" charset="0"/>
              </a:defRPr>
            </a:lvl1pPr>
          </a:lstStyle>
          <a:p>
            <a:pPr>
              <a:defRPr/>
            </a:pPr>
            <a:fld id="{9BB3272B-8A71-4DB7-9758-CB2F681040C7}" type="slidenum">
              <a:rPr lang="en-US">
                <a:cs typeface="+mn-cs"/>
              </a:rPr>
              <a:pPr>
                <a:defRPr/>
              </a:pPr>
              <a:t>‹#›</a:t>
            </a:fld>
            <a:endParaRPr lang="en-US">
              <a:cs typeface="+mn-cs"/>
            </a:endParaRPr>
          </a:p>
        </p:txBody>
      </p:sp>
    </p:spTree>
    <p:extLst>
      <p:ext uri="{BB962C8B-B14F-4D97-AF65-F5344CB8AC3E}">
        <p14:creationId xmlns:p14="http://schemas.microsoft.com/office/powerpoint/2010/main" val="8219003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6">
                                            <p:txEl>
                                              <p:pRg st="0" end="0"/>
                                            </p:txEl>
                                          </p:spTgt>
                                        </p:tgtEl>
                                        <p:attrNameLst>
                                          <p:attrName>style.visibility</p:attrName>
                                        </p:attrNameLst>
                                      </p:cBhvr>
                                      <p:to>
                                        <p:strVal val="visible"/>
                                      </p:to>
                                    </p:set>
                                    <p:animEffect transition="in" filter="fade">
                                      <p:cBhvr>
                                        <p:cTn id="7" dur="1000"/>
                                        <p:tgtEl>
                                          <p:spTgt spid="4106">
                                            <p:txEl>
                                              <p:pRg st="0" end="0"/>
                                            </p:txEl>
                                          </p:spTgt>
                                        </p:tgtEl>
                                      </p:cBhvr>
                                    </p:animEffect>
                                    <p:anim calcmode="lin" valueType="num">
                                      <p:cBhvr>
                                        <p:cTn id="8" dur="1000" fill="hold"/>
                                        <p:tgtEl>
                                          <p:spTgt spid="410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0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106">
                                            <p:txEl>
                                              <p:pRg st="1" end="1"/>
                                            </p:txEl>
                                          </p:spTgt>
                                        </p:tgtEl>
                                        <p:attrNameLst>
                                          <p:attrName>style.visibility</p:attrName>
                                        </p:attrNameLst>
                                      </p:cBhvr>
                                      <p:to>
                                        <p:strVal val="visible"/>
                                      </p:to>
                                    </p:set>
                                    <p:animEffect transition="in" filter="fade">
                                      <p:cBhvr>
                                        <p:cTn id="12" dur="1000"/>
                                        <p:tgtEl>
                                          <p:spTgt spid="4106">
                                            <p:txEl>
                                              <p:pRg st="1" end="1"/>
                                            </p:txEl>
                                          </p:spTgt>
                                        </p:tgtEl>
                                      </p:cBhvr>
                                    </p:animEffect>
                                    <p:anim calcmode="lin" valueType="num">
                                      <p:cBhvr>
                                        <p:cTn id="13" dur="1000" fill="hold"/>
                                        <p:tgtEl>
                                          <p:spTgt spid="410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10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106">
                                            <p:txEl>
                                              <p:pRg st="2" end="2"/>
                                            </p:txEl>
                                          </p:spTgt>
                                        </p:tgtEl>
                                        <p:attrNameLst>
                                          <p:attrName>style.visibility</p:attrName>
                                        </p:attrNameLst>
                                      </p:cBhvr>
                                      <p:to>
                                        <p:strVal val="visible"/>
                                      </p:to>
                                    </p:set>
                                    <p:animEffect transition="in" filter="fade">
                                      <p:cBhvr>
                                        <p:cTn id="17" dur="1000"/>
                                        <p:tgtEl>
                                          <p:spTgt spid="4106">
                                            <p:txEl>
                                              <p:pRg st="2" end="2"/>
                                            </p:txEl>
                                          </p:spTgt>
                                        </p:tgtEl>
                                      </p:cBhvr>
                                    </p:animEffect>
                                    <p:anim calcmode="lin" valueType="num">
                                      <p:cBhvr>
                                        <p:cTn id="18" dur="1000" fill="hold"/>
                                        <p:tgtEl>
                                          <p:spTgt spid="410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106">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106">
                                            <p:txEl>
                                              <p:pRg st="3" end="3"/>
                                            </p:txEl>
                                          </p:spTgt>
                                        </p:tgtEl>
                                        <p:attrNameLst>
                                          <p:attrName>style.visibility</p:attrName>
                                        </p:attrNameLst>
                                      </p:cBhvr>
                                      <p:to>
                                        <p:strVal val="visible"/>
                                      </p:to>
                                    </p:set>
                                    <p:animEffect transition="in" filter="fade">
                                      <p:cBhvr>
                                        <p:cTn id="22" dur="1000"/>
                                        <p:tgtEl>
                                          <p:spTgt spid="4106">
                                            <p:txEl>
                                              <p:pRg st="3" end="3"/>
                                            </p:txEl>
                                          </p:spTgt>
                                        </p:tgtEl>
                                      </p:cBhvr>
                                    </p:animEffect>
                                    <p:anim calcmode="lin" valueType="num">
                                      <p:cBhvr>
                                        <p:cTn id="23" dur="1000" fill="hold"/>
                                        <p:tgtEl>
                                          <p:spTgt spid="4106">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106">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4106">
                                            <p:txEl>
                                              <p:pRg st="4" end="4"/>
                                            </p:txEl>
                                          </p:spTgt>
                                        </p:tgtEl>
                                        <p:attrNameLst>
                                          <p:attrName>style.visibility</p:attrName>
                                        </p:attrNameLst>
                                      </p:cBhvr>
                                      <p:to>
                                        <p:strVal val="visible"/>
                                      </p:to>
                                    </p:set>
                                    <p:animEffect transition="in" filter="fade">
                                      <p:cBhvr>
                                        <p:cTn id="27" dur="1000"/>
                                        <p:tgtEl>
                                          <p:spTgt spid="4106">
                                            <p:txEl>
                                              <p:pRg st="4" end="4"/>
                                            </p:txEl>
                                          </p:spTgt>
                                        </p:tgtEl>
                                      </p:cBhvr>
                                    </p:animEffect>
                                    <p:anim calcmode="lin" valueType="num">
                                      <p:cBhvr>
                                        <p:cTn id="28" dur="1000" fill="hold"/>
                                        <p:tgtEl>
                                          <p:spTgt spid="4106">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10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 grpId="0" build="p">
        <p:tmplLst>
          <p:tmpl lvl="1">
            <p:tnLst>
              <p:par>
                <p:cTn presetID="42" presetClass="entr" presetSubtype="0" fill="hold" nodeType="clickEffect">
                  <p:stCondLst>
                    <p:cond delay="0"/>
                  </p:stCondLst>
                  <p:childTnLst>
                    <p:set>
                      <p:cBhvr>
                        <p:cTn dur="1" fill="hold">
                          <p:stCondLst>
                            <p:cond delay="0"/>
                          </p:stCondLst>
                        </p:cTn>
                        <p:tgtEl>
                          <p:spTgt spid="4106"/>
                        </p:tgtEl>
                        <p:attrNameLst>
                          <p:attrName>style.visibility</p:attrName>
                        </p:attrNameLst>
                      </p:cBhvr>
                      <p:to>
                        <p:strVal val="visible"/>
                      </p:to>
                    </p:set>
                    <p:animEffect transition="in" filter="fade">
                      <p:cBhvr>
                        <p:cTn dur="1000"/>
                        <p:tgtEl>
                          <p:spTgt spid="4106"/>
                        </p:tgtEl>
                      </p:cBhvr>
                    </p:animEffect>
                    <p:anim calcmode="lin" valueType="num">
                      <p:cBhvr>
                        <p:cTn dur="1000" fill="hold"/>
                        <p:tgtEl>
                          <p:spTgt spid="4106"/>
                        </p:tgtEl>
                        <p:attrNameLst>
                          <p:attrName>ppt_x</p:attrName>
                        </p:attrNameLst>
                      </p:cBhvr>
                      <p:tavLst>
                        <p:tav tm="0">
                          <p:val>
                            <p:strVal val="#ppt_x"/>
                          </p:val>
                        </p:tav>
                        <p:tav tm="100000">
                          <p:val>
                            <p:strVal val="#ppt_x"/>
                          </p:val>
                        </p:tav>
                      </p:tavLst>
                    </p:anim>
                    <p:anim calcmode="lin" valueType="num">
                      <p:cBhvr>
                        <p:cTn dur="1000" fill="hold"/>
                        <p:tgtEl>
                          <p:spTgt spid="4106"/>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withEffect">
                  <p:stCondLst>
                    <p:cond delay="0"/>
                  </p:stCondLst>
                  <p:childTnLst>
                    <p:set>
                      <p:cBhvr>
                        <p:cTn dur="1" fill="hold">
                          <p:stCondLst>
                            <p:cond delay="0"/>
                          </p:stCondLst>
                        </p:cTn>
                        <p:tgtEl>
                          <p:spTgt spid="4106"/>
                        </p:tgtEl>
                        <p:attrNameLst>
                          <p:attrName>style.visibility</p:attrName>
                        </p:attrNameLst>
                      </p:cBhvr>
                      <p:to>
                        <p:strVal val="visible"/>
                      </p:to>
                    </p:set>
                    <p:animEffect transition="in" filter="fade">
                      <p:cBhvr>
                        <p:cTn dur="1000"/>
                        <p:tgtEl>
                          <p:spTgt spid="4106"/>
                        </p:tgtEl>
                      </p:cBhvr>
                    </p:animEffect>
                    <p:anim calcmode="lin" valueType="num">
                      <p:cBhvr>
                        <p:cTn dur="1000" fill="hold"/>
                        <p:tgtEl>
                          <p:spTgt spid="4106"/>
                        </p:tgtEl>
                        <p:attrNameLst>
                          <p:attrName>ppt_x</p:attrName>
                        </p:attrNameLst>
                      </p:cBhvr>
                      <p:tavLst>
                        <p:tav tm="0">
                          <p:val>
                            <p:strVal val="#ppt_x"/>
                          </p:val>
                        </p:tav>
                        <p:tav tm="100000">
                          <p:val>
                            <p:strVal val="#ppt_x"/>
                          </p:val>
                        </p:tav>
                      </p:tavLst>
                    </p:anim>
                    <p:anim calcmode="lin" valueType="num">
                      <p:cBhvr>
                        <p:cTn dur="1000" fill="hold"/>
                        <p:tgtEl>
                          <p:spTgt spid="4106"/>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withEffect">
                  <p:stCondLst>
                    <p:cond delay="0"/>
                  </p:stCondLst>
                  <p:childTnLst>
                    <p:set>
                      <p:cBhvr>
                        <p:cTn dur="1" fill="hold">
                          <p:stCondLst>
                            <p:cond delay="0"/>
                          </p:stCondLst>
                        </p:cTn>
                        <p:tgtEl>
                          <p:spTgt spid="4106"/>
                        </p:tgtEl>
                        <p:attrNameLst>
                          <p:attrName>style.visibility</p:attrName>
                        </p:attrNameLst>
                      </p:cBhvr>
                      <p:to>
                        <p:strVal val="visible"/>
                      </p:to>
                    </p:set>
                    <p:animEffect transition="in" filter="fade">
                      <p:cBhvr>
                        <p:cTn dur="1000"/>
                        <p:tgtEl>
                          <p:spTgt spid="4106"/>
                        </p:tgtEl>
                      </p:cBhvr>
                    </p:animEffect>
                    <p:anim calcmode="lin" valueType="num">
                      <p:cBhvr>
                        <p:cTn dur="1000" fill="hold"/>
                        <p:tgtEl>
                          <p:spTgt spid="4106"/>
                        </p:tgtEl>
                        <p:attrNameLst>
                          <p:attrName>ppt_x</p:attrName>
                        </p:attrNameLst>
                      </p:cBhvr>
                      <p:tavLst>
                        <p:tav tm="0">
                          <p:val>
                            <p:strVal val="#ppt_x"/>
                          </p:val>
                        </p:tav>
                        <p:tav tm="100000">
                          <p:val>
                            <p:strVal val="#ppt_x"/>
                          </p:val>
                        </p:tav>
                      </p:tavLst>
                    </p:anim>
                    <p:anim calcmode="lin" valueType="num">
                      <p:cBhvr>
                        <p:cTn dur="1000" fill="hold"/>
                        <p:tgtEl>
                          <p:spTgt spid="4106"/>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withEffect">
                  <p:stCondLst>
                    <p:cond delay="0"/>
                  </p:stCondLst>
                  <p:childTnLst>
                    <p:set>
                      <p:cBhvr>
                        <p:cTn dur="1" fill="hold">
                          <p:stCondLst>
                            <p:cond delay="0"/>
                          </p:stCondLst>
                        </p:cTn>
                        <p:tgtEl>
                          <p:spTgt spid="4106"/>
                        </p:tgtEl>
                        <p:attrNameLst>
                          <p:attrName>style.visibility</p:attrName>
                        </p:attrNameLst>
                      </p:cBhvr>
                      <p:to>
                        <p:strVal val="visible"/>
                      </p:to>
                    </p:set>
                    <p:animEffect transition="in" filter="fade">
                      <p:cBhvr>
                        <p:cTn dur="1000"/>
                        <p:tgtEl>
                          <p:spTgt spid="4106"/>
                        </p:tgtEl>
                      </p:cBhvr>
                    </p:animEffect>
                    <p:anim calcmode="lin" valueType="num">
                      <p:cBhvr>
                        <p:cTn dur="1000" fill="hold"/>
                        <p:tgtEl>
                          <p:spTgt spid="4106"/>
                        </p:tgtEl>
                        <p:attrNameLst>
                          <p:attrName>ppt_x</p:attrName>
                        </p:attrNameLst>
                      </p:cBhvr>
                      <p:tavLst>
                        <p:tav tm="0">
                          <p:val>
                            <p:strVal val="#ppt_x"/>
                          </p:val>
                        </p:tav>
                        <p:tav tm="100000">
                          <p:val>
                            <p:strVal val="#ppt_x"/>
                          </p:val>
                        </p:tav>
                      </p:tavLst>
                    </p:anim>
                    <p:anim calcmode="lin" valueType="num">
                      <p:cBhvr>
                        <p:cTn dur="1000" fill="hold"/>
                        <p:tgtEl>
                          <p:spTgt spid="4106"/>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withEffect">
                  <p:stCondLst>
                    <p:cond delay="0"/>
                  </p:stCondLst>
                  <p:childTnLst>
                    <p:set>
                      <p:cBhvr>
                        <p:cTn dur="1" fill="hold">
                          <p:stCondLst>
                            <p:cond delay="0"/>
                          </p:stCondLst>
                        </p:cTn>
                        <p:tgtEl>
                          <p:spTgt spid="4106"/>
                        </p:tgtEl>
                        <p:attrNameLst>
                          <p:attrName>style.visibility</p:attrName>
                        </p:attrNameLst>
                      </p:cBhvr>
                      <p:to>
                        <p:strVal val="visible"/>
                      </p:to>
                    </p:set>
                    <p:animEffect transition="in" filter="fade">
                      <p:cBhvr>
                        <p:cTn dur="1000"/>
                        <p:tgtEl>
                          <p:spTgt spid="4106"/>
                        </p:tgtEl>
                      </p:cBhvr>
                    </p:animEffect>
                    <p:anim calcmode="lin" valueType="num">
                      <p:cBhvr>
                        <p:cTn dur="1000" fill="hold"/>
                        <p:tgtEl>
                          <p:spTgt spid="4106"/>
                        </p:tgtEl>
                        <p:attrNameLst>
                          <p:attrName>ppt_x</p:attrName>
                        </p:attrNameLst>
                      </p:cBhvr>
                      <p:tavLst>
                        <p:tav tm="0">
                          <p:val>
                            <p:strVal val="#ppt_x"/>
                          </p:val>
                        </p:tav>
                        <p:tav tm="100000">
                          <p:val>
                            <p:strVal val="#ppt_x"/>
                          </p:val>
                        </p:tav>
                      </p:tavLst>
                    </p:anim>
                    <p:anim calcmode="lin" valueType="num">
                      <p:cBhvr>
                        <p:cTn dur="1000" fill="hold"/>
                        <p:tgtEl>
                          <p:spTgt spid="4106"/>
                        </p:tgtEl>
                        <p:attrNameLst>
                          <p:attrName>ppt_y</p:attrName>
                        </p:attrNameLst>
                      </p:cBhvr>
                      <p:tavLst>
                        <p:tav tm="0">
                          <p:val>
                            <p:strVal val="#ppt_y+.1"/>
                          </p:val>
                        </p:tav>
                        <p:tav tm="100000">
                          <p:val>
                            <p:strVal val="#ppt_y"/>
                          </p:val>
                        </p:tav>
                      </p:tavLst>
                    </p:anim>
                  </p:childTnLst>
                </p:cTn>
              </p:par>
            </p:tnLst>
          </p:tmpl>
        </p:tmplLst>
      </p:bldP>
    </p:bldLst>
  </p:timing>
  <p:hf sldNum="0"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subTitle" idx="1"/>
          </p:nvPr>
        </p:nvSpPr>
        <p:spPr>
          <a:xfrm>
            <a:off x="4648200" y="3581400"/>
            <a:ext cx="4432300" cy="1143000"/>
          </a:xfrm>
        </p:spPr>
        <p:txBody>
          <a:bodyPr/>
          <a:lstStyle/>
          <a:p>
            <a:pPr algn="ctr" eaLnBrk="1" hangingPunct="1"/>
            <a:r>
              <a:rPr lang="en-US" altLang="en-US" sz="3200" smtClean="0"/>
              <a:t>Dr. Unnikrishnan P.C.</a:t>
            </a:r>
          </a:p>
          <a:p>
            <a:pPr algn="ctr" eaLnBrk="1" hangingPunct="1"/>
            <a:r>
              <a:rPr lang="en-US" altLang="en-US" smtClean="0"/>
              <a:t>Professor, EEE</a:t>
            </a:r>
          </a:p>
        </p:txBody>
      </p:sp>
      <p:sp>
        <p:nvSpPr>
          <p:cNvPr id="4" name="Title 1"/>
          <p:cNvSpPr>
            <a:spLocks noGrp="1"/>
          </p:cNvSpPr>
          <p:nvPr>
            <p:ph type="ctrTitle"/>
          </p:nvPr>
        </p:nvSpPr>
        <p:spPr>
          <a:xfrm>
            <a:off x="1979712" y="1628800"/>
            <a:ext cx="6545857" cy="1080120"/>
          </a:xfrm>
          <a:prstGeom prst="rect">
            <a:avLst/>
          </a:prstGeom>
          <a:noFill/>
          <a:extLst>
            <a:ext uri="{91240B29-F687-4F45-9708-019B960494DF}">
              <a14:hiddenLine xmlns:a14="http://schemas.microsoft.com/office/drawing/2010/main" w="9525">
                <a:solidFill>
                  <a:srgbClr val="000000"/>
                </a:solidFill>
                <a:miter lim="800000"/>
                <a:headEnd/>
                <a:tailEnd/>
              </a14:hiddenLine>
            </a:ext>
          </a:extLst>
        </p:spPr>
        <p:txBody>
          <a:bodyPr/>
          <a:lstStyle/>
          <a:p>
            <a:r>
              <a:rPr lang="en-GB" dirty="0"/>
              <a:t>Research Methodology</a:t>
            </a:r>
            <a:endParaRPr lang="en-US" altLang="en-US" sz="2800" dirty="0" smtClean="0"/>
          </a:p>
        </p:txBody>
      </p:sp>
      <p:pic>
        <p:nvPicPr>
          <p:cNvPr id="5125" name="Picture 6" descr="C:\Users\HP\Desktop\Screenshot_2016-07-10-09-47-22-477.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6288" y="0"/>
            <a:ext cx="4564062" cy="174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http://www.ou.ac.lk/home/images/Programmes/images/Short-Course-in-Research-Methodology-in-Educatio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150" y="3068960"/>
            <a:ext cx="4382841" cy="367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66563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7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4"/>
          <p:cNvSpPr>
            <a:spLocks noGrp="1"/>
          </p:cNvSpPr>
          <p:nvPr>
            <p:ph type="sldNum" sz="quarter" idx="4294967295"/>
          </p:nvPr>
        </p:nvSpPr>
        <p:spPr>
          <a:xfrm>
            <a:off x="6553200" y="6248400"/>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9pPr>
          </a:lstStyle>
          <a:p>
            <a:pPr eaLnBrk="1" hangingPunct="1"/>
            <a:fld id="{84AD41AA-D051-414A-9865-01C8E68D68E0}" type="slidenum">
              <a:rPr lang="en-US" smtClean="0">
                <a:latin typeface="Arial" charset="0"/>
              </a:rPr>
              <a:pPr eaLnBrk="1" hangingPunct="1"/>
              <a:t>10</a:t>
            </a:fld>
            <a:endParaRPr lang="en-US" smtClean="0">
              <a:latin typeface="Arial" charset="0"/>
            </a:endParaRPr>
          </a:p>
        </p:txBody>
      </p:sp>
      <p:sp>
        <p:nvSpPr>
          <p:cNvPr id="130050" name="Rectangle 2"/>
          <p:cNvSpPr>
            <a:spLocks noGrp="1" noRot="1" noChangeArrowheads="1"/>
          </p:cNvSpPr>
          <p:nvPr>
            <p:ph type="title"/>
          </p:nvPr>
        </p:nvSpPr>
        <p:spPr>
          <a:xfrm>
            <a:off x="457200" y="274638"/>
            <a:ext cx="8229600" cy="1554162"/>
          </a:xfrm>
        </p:spPr>
        <p:txBody>
          <a:bodyPr/>
          <a:lstStyle/>
          <a:p>
            <a:pPr algn="l" eaLnBrk="1" hangingPunct="1">
              <a:defRPr/>
            </a:pPr>
            <a:r>
              <a:rPr lang="en-US" sz="2800" smtClean="0"/>
              <a:t>Critical issues to be considered while interpreting data and drawing inferences from findings in survey based research</a:t>
            </a:r>
          </a:p>
        </p:txBody>
      </p:sp>
      <p:sp>
        <p:nvSpPr>
          <p:cNvPr id="130051" name="Rectangle 3"/>
          <p:cNvSpPr>
            <a:spLocks noGrp="1" noChangeArrowheads="1"/>
          </p:cNvSpPr>
          <p:nvPr>
            <p:ph type="body" idx="1"/>
          </p:nvPr>
        </p:nvSpPr>
        <p:spPr>
          <a:xfrm>
            <a:off x="228600" y="2133600"/>
            <a:ext cx="8686800" cy="3992563"/>
          </a:xfrm>
        </p:spPr>
        <p:txBody>
          <a:bodyPr/>
          <a:lstStyle/>
          <a:p>
            <a:pPr eaLnBrk="1" hangingPunct="1">
              <a:lnSpc>
                <a:spcPct val="90000"/>
              </a:lnSpc>
              <a:buFont typeface="Wingdings" pitchFamily="2" charset="2"/>
              <a:buNone/>
              <a:defRPr/>
            </a:pPr>
            <a:r>
              <a:rPr lang="en-US" sz="2000" b="1" smtClean="0"/>
              <a:t>1. Are you fully powered? Statistical power is a measure of the probability that a statistical test will reject a false null hypothesis or the probability of finding a significant result when there is really one (0.8 is ideal).</a:t>
            </a:r>
            <a:r>
              <a:rPr lang="en-US" sz="2800" b="1" smtClean="0"/>
              <a:t> </a:t>
            </a:r>
            <a:r>
              <a:rPr lang="en-US" sz="2000" b="1" smtClean="0"/>
              <a:t>Statistical power is largely determined by significance criterion(0.05,0.01), effect size and sample size.</a:t>
            </a:r>
          </a:p>
          <a:p>
            <a:pPr eaLnBrk="1" hangingPunct="1">
              <a:lnSpc>
                <a:spcPct val="90000"/>
              </a:lnSpc>
              <a:buFont typeface="Wingdings" pitchFamily="2" charset="2"/>
              <a:buNone/>
              <a:defRPr/>
            </a:pPr>
            <a:r>
              <a:rPr lang="en-US" sz="2000" b="1" smtClean="0"/>
              <a:t>2. Are your distributions in good shape? Characteristics of the distribution- normality and independence</a:t>
            </a:r>
          </a:p>
          <a:p>
            <a:pPr eaLnBrk="1" hangingPunct="1">
              <a:lnSpc>
                <a:spcPct val="90000"/>
              </a:lnSpc>
              <a:buFont typeface="Wingdings" pitchFamily="2" charset="2"/>
              <a:buNone/>
              <a:defRPr/>
            </a:pPr>
            <a:r>
              <a:rPr lang="en-US" sz="2000" b="1" smtClean="0"/>
              <a:t>3. Measurement error- Psychometrically sound instrument - valid and reliable</a:t>
            </a:r>
          </a:p>
          <a:p>
            <a:pPr eaLnBrk="1" hangingPunct="1">
              <a:lnSpc>
                <a:spcPct val="90000"/>
              </a:lnSpc>
              <a:buFont typeface="Wingdings" pitchFamily="2" charset="2"/>
              <a:buNone/>
              <a:defRPr/>
            </a:pPr>
            <a:r>
              <a:rPr lang="en-US" sz="2000" b="1" smtClean="0"/>
              <a:t>4. Multiple comparisons. If we make enough comparisons, one or some of the results will undoubtedly will be significant (Fishing)</a:t>
            </a:r>
          </a:p>
          <a:p>
            <a:pPr eaLnBrk="1" hangingPunct="1">
              <a:lnSpc>
                <a:spcPct val="90000"/>
              </a:lnSpc>
              <a:buFont typeface="Wingdings" pitchFamily="2" charset="2"/>
              <a:buNone/>
              <a:defRPr/>
            </a:pPr>
            <a:r>
              <a:rPr lang="en-US" sz="2000" b="1" smtClean="0"/>
              <a:t>5. Clinical significance- real value of research finding lies in its clinical or real world significance and not in the statistical significance</a:t>
            </a:r>
          </a:p>
          <a:p>
            <a:pPr eaLnBrk="1" hangingPunct="1">
              <a:lnSpc>
                <a:spcPct val="90000"/>
              </a:lnSpc>
              <a:buFont typeface="Wingdings" pitchFamily="2" charset="2"/>
              <a:buNone/>
              <a:defRPr/>
            </a:pPr>
            <a:endParaRPr lang="en-US" sz="2800" b="1" smtClean="0"/>
          </a:p>
        </p:txBody>
      </p:sp>
    </p:spTree>
    <p:extLst>
      <p:ext uri="{BB962C8B-B14F-4D97-AF65-F5344CB8AC3E}">
        <p14:creationId xmlns:p14="http://schemas.microsoft.com/office/powerpoint/2010/main" val="3635695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4294967295"/>
          </p:nvPr>
        </p:nvSpPr>
        <p:spPr>
          <a:xfrm>
            <a:off x="6553200" y="6248400"/>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9pPr>
          </a:lstStyle>
          <a:p>
            <a:pPr eaLnBrk="1" hangingPunct="1"/>
            <a:fld id="{89F2A632-E5EE-4091-8801-BFB7902F851E}" type="slidenum">
              <a:rPr lang="en-US" smtClean="0">
                <a:latin typeface="Arial" charset="0"/>
              </a:rPr>
              <a:pPr eaLnBrk="1" hangingPunct="1"/>
              <a:t>11</a:t>
            </a:fld>
            <a:endParaRPr lang="en-US" smtClean="0">
              <a:latin typeface="Arial" charset="0"/>
            </a:endParaRPr>
          </a:p>
        </p:txBody>
      </p:sp>
      <p:sp>
        <p:nvSpPr>
          <p:cNvPr id="131074" name="Rectangle 2"/>
          <p:cNvSpPr>
            <a:spLocks noGrp="1" noRot="1" noChangeArrowheads="1"/>
          </p:cNvSpPr>
          <p:nvPr>
            <p:ph type="title"/>
          </p:nvPr>
        </p:nvSpPr>
        <p:spPr/>
        <p:txBody>
          <a:bodyPr/>
          <a:lstStyle/>
          <a:p>
            <a:pPr eaLnBrk="1" hangingPunct="1">
              <a:defRPr/>
            </a:pPr>
            <a:r>
              <a:rPr lang="en-US" smtClean="0"/>
              <a:t>Contd………</a:t>
            </a:r>
          </a:p>
        </p:txBody>
      </p:sp>
      <p:sp>
        <p:nvSpPr>
          <p:cNvPr id="131075" name="Rectangle 3"/>
          <p:cNvSpPr>
            <a:spLocks noGrp="1" noChangeArrowheads="1"/>
          </p:cNvSpPr>
          <p:nvPr>
            <p:ph type="body" idx="1"/>
          </p:nvPr>
        </p:nvSpPr>
        <p:spPr>
          <a:xfrm>
            <a:off x="304800" y="1600200"/>
            <a:ext cx="8534400" cy="4525963"/>
          </a:xfrm>
        </p:spPr>
        <p:txBody>
          <a:bodyPr/>
          <a:lstStyle/>
          <a:p>
            <a:pPr eaLnBrk="1" hangingPunct="1">
              <a:buFont typeface="Wingdings" pitchFamily="2" charset="2"/>
              <a:buNone/>
              <a:defRPr/>
            </a:pPr>
            <a:r>
              <a:rPr lang="en-US" sz="2000" b="1" smtClean="0"/>
              <a:t>6. Are there alternate explanations?- Randomization is the best way to obtain scientific control over the study and to rule out alternate explanations. Make sure that there are no systematic differences between the exptl groups or conditions, and that the only thing that varies is the independent variable that you are manipulating.</a:t>
            </a:r>
          </a:p>
          <a:p>
            <a:pPr eaLnBrk="1" hangingPunct="1">
              <a:buFont typeface="Wingdings" pitchFamily="2" charset="2"/>
              <a:buNone/>
              <a:defRPr/>
            </a:pPr>
            <a:r>
              <a:rPr lang="en-US" sz="2000" b="1" smtClean="0"/>
              <a:t>7. Are you confusing correlation with causation – Can we say cold temperature cause colds? Rock music leads to drug abuse? Eating ice-cream cause drowning?</a:t>
            </a:r>
          </a:p>
          <a:p>
            <a:pPr eaLnBrk="1" hangingPunct="1">
              <a:buFont typeface="Wingdings" pitchFamily="2" charset="2"/>
              <a:buNone/>
              <a:defRPr/>
            </a:pPr>
            <a:r>
              <a:rPr lang="en-US" sz="2000" b="1" smtClean="0"/>
              <a:t>8. How significant is your non-significance? Non-significant findings can be as important, if not more important, than significant ones. Common beliefs or expected outcomes can change with population and can’t be generalized.</a:t>
            </a:r>
          </a:p>
        </p:txBody>
      </p:sp>
    </p:spTree>
    <p:extLst>
      <p:ext uri="{BB962C8B-B14F-4D97-AF65-F5344CB8AC3E}">
        <p14:creationId xmlns:p14="http://schemas.microsoft.com/office/powerpoint/2010/main" val="2730158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p:cNvSpPr>
            <a:spLocks noGrp="1"/>
          </p:cNvSpPr>
          <p:nvPr>
            <p:ph type="sldNum" sz="quarter" idx="4294967295"/>
          </p:nvPr>
        </p:nvSpPr>
        <p:spPr>
          <a:xfrm>
            <a:off x="6553200" y="6248400"/>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9pPr>
          </a:lstStyle>
          <a:p>
            <a:pPr eaLnBrk="1" hangingPunct="1"/>
            <a:fld id="{D44C5C30-80F3-4773-959F-C170CA96C2CB}" type="slidenum">
              <a:rPr lang="en-US" smtClean="0">
                <a:latin typeface="Arial" charset="0"/>
              </a:rPr>
              <a:pPr eaLnBrk="1" hangingPunct="1"/>
              <a:t>12</a:t>
            </a:fld>
            <a:endParaRPr lang="en-US" smtClean="0">
              <a:latin typeface="Arial" charset="0"/>
            </a:endParaRPr>
          </a:p>
        </p:txBody>
      </p:sp>
      <p:sp>
        <p:nvSpPr>
          <p:cNvPr id="133122" name="Rectangle 2"/>
          <p:cNvSpPr>
            <a:spLocks noGrp="1" noRot="1" noChangeArrowheads="1"/>
          </p:cNvSpPr>
          <p:nvPr>
            <p:ph type="title"/>
          </p:nvPr>
        </p:nvSpPr>
        <p:spPr/>
        <p:txBody>
          <a:bodyPr/>
          <a:lstStyle/>
          <a:p>
            <a:pPr eaLnBrk="1" hangingPunct="1">
              <a:defRPr/>
            </a:pPr>
            <a:r>
              <a:rPr lang="en-US" u="sng" smtClean="0"/>
              <a:t>In modelling research</a:t>
            </a:r>
          </a:p>
        </p:txBody>
      </p:sp>
      <p:sp>
        <p:nvSpPr>
          <p:cNvPr id="133123" name="Rectangle 3"/>
          <p:cNvSpPr>
            <a:spLocks noGrp="1" noChangeArrowheads="1"/>
          </p:cNvSpPr>
          <p:nvPr>
            <p:ph type="body" idx="1"/>
          </p:nvPr>
        </p:nvSpPr>
        <p:spPr/>
        <p:txBody>
          <a:bodyPr/>
          <a:lstStyle/>
          <a:p>
            <a:pPr eaLnBrk="1" hangingPunct="1">
              <a:buFont typeface="Wingdings" pitchFamily="2" charset="2"/>
              <a:buNone/>
              <a:defRPr/>
            </a:pPr>
            <a:r>
              <a:rPr lang="en-US" smtClean="0"/>
              <a:t>The results are inferred from the model on which the research is done and traced back to the real world problem with assumptions and necessary transformations. </a:t>
            </a:r>
          </a:p>
        </p:txBody>
      </p:sp>
    </p:spTree>
    <p:extLst>
      <p:ext uri="{BB962C8B-B14F-4D97-AF65-F5344CB8AC3E}">
        <p14:creationId xmlns:p14="http://schemas.microsoft.com/office/powerpoint/2010/main" val="3756187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p:cNvSpPr>
            <a:spLocks noGrp="1"/>
          </p:cNvSpPr>
          <p:nvPr>
            <p:ph type="sldNum" sz="quarter" idx="4294967295"/>
          </p:nvPr>
        </p:nvSpPr>
        <p:spPr>
          <a:xfrm>
            <a:off x="6553200" y="6248400"/>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9pPr>
          </a:lstStyle>
          <a:p>
            <a:pPr eaLnBrk="1" hangingPunct="1"/>
            <a:fld id="{C2D2C08E-6181-479B-B1DD-CD59F08D6681}" type="slidenum">
              <a:rPr lang="en-US" smtClean="0">
                <a:latin typeface="Arial" charset="0"/>
              </a:rPr>
              <a:pPr eaLnBrk="1" hangingPunct="1"/>
              <a:t>13</a:t>
            </a:fld>
            <a:endParaRPr lang="en-US" smtClean="0">
              <a:latin typeface="Arial" charset="0"/>
            </a:endParaRPr>
          </a:p>
        </p:txBody>
      </p:sp>
      <p:sp>
        <p:nvSpPr>
          <p:cNvPr id="136194" name="Rectangle 2"/>
          <p:cNvSpPr>
            <a:spLocks noGrp="1" noRot="1" noChangeArrowheads="1"/>
          </p:cNvSpPr>
          <p:nvPr>
            <p:ph type="title"/>
          </p:nvPr>
        </p:nvSpPr>
        <p:spPr/>
        <p:txBody>
          <a:bodyPr/>
          <a:lstStyle/>
          <a:p>
            <a:pPr eaLnBrk="1" hangingPunct="1">
              <a:defRPr/>
            </a:pPr>
            <a:r>
              <a:rPr lang="en-US" u="sng" smtClean="0"/>
              <a:t>In algorithmic research</a:t>
            </a:r>
          </a:p>
        </p:txBody>
      </p:sp>
      <p:sp>
        <p:nvSpPr>
          <p:cNvPr id="136195" name="Rectangle 3"/>
          <p:cNvSpPr>
            <a:spLocks noGrp="1" noChangeArrowheads="1"/>
          </p:cNvSpPr>
          <p:nvPr>
            <p:ph type="body" idx="1"/>
          </p:nvPr>
        </p:nvSpPr>
        <p:spPr/>
        <p:txBody>
          <a:bodyPr/>
          <a:lstStyle/>
          <a:p>
            <a:pPr eaLnBrk="1" hangingPunct="1">
              <a:defRPr/>
            </a:pPr>
            <a:r>
              <a:rPr lang="en-US" smtClean="0"/>
              <a:t>This type of research give optimal or near optimal solution as per the assumed transformation of the real life problem in to a form suitable for the algorithm. This solution should be inferred in such a way that it is possible to implement it to bring about the desired results for the real life situation.</a:t>
            </a:r>
          </a:p>
        </p:txBody>
      </p:sp>
    </p:spTree>
    <p:extLst>
      <p:ext uri="{BB962C8B-B14F-4D97-AF65-F5344CB8AC3E}">
        <p14:creationId xmlns:p14="http://schemas.microsoft.com/office/powerpoint/2010/main" val="3798749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p:cNvSpPr>
            <a:spLocks noGrp="1"/>
          </p:cNvSpPr>
          <p:nvPr>
            <p:ph type="sldNum" sz="quarter" idx="4294967295"/>
          </p:nvPr>
        </p:nvSpPr>
        <p:spPr>
          <a:xfrm>
            <a:off x="6553200" y="6248400"/>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9pPr>
          </a:lstStyle>
          <a:p>
            <a:pPr eaLnBrk="1" hangingPunct="1"/>
            <a:fld id="{83B69D7F-94B1-43F5-941A-B9B4B5E12BA6}" type="slidenum">
              <a:rPr lang="en-US" smtClean="0">
                <a:latin typeface="Arial" charset="0"/>
              </a:rPr>
              <a:pPr eaLnBrk="1" hangingPunct="1"/>
              <a:t>14</a:t>
            </a:fld>
            <a:endParaRPr lang="en-US" smtClean="0">
              <a:latin typeface="Arial" charset="0"/>
            </a:endParaRPr>
          </a:p>
        </p:txBody>
      </p:sp>
      <p:sp>
        <p:nvSpPr>
          <p:cNvPr id="134146" name="Rectangle 2"/>
          <p:cNvSpPr>
            <a:spLocks noGrp="1" noRot="1" noChangeArrowheads="1"/>
          </p:cNvSpPr>
          <p:nvPr>
            <p:ph type="title"/>
          </p:nvPr>
        </p:nvSpPr>
        <p:spPr/>
        <p:txBody>
          <a:bodyPr/>
          <a:lstStyle/>
          <a:p>
            <a:pPr eaLnBrk="1" hangingPunct="1">
              <a:defRPr/>
            </a:pPr>
            <a:r>
              <a:rPr lang="en-US" u="sng" smtClean="0"/>
              <a:t>Step 8. Validation of results</a:t>
            </a:r>
          </a:p>
        </p:txBody>
      </p:sp>
      <p:sp>
        <p:nvSpPr>
          <p:cNvPr id="134147" name="Rectangle 3"/>
          <p:cNvSpPr>
            <a:spLocks noGrp="1" noChangeArrowheads="1"/>
          </p:cNvSpPr>
          <p:nvPr>
            <p:ph type="body" idx="1"/>
          </p:nvPr>
        </p:nvSpPr>
        <p:spPr/>
        <p:txBody>
          <a:bodyPr/>
          <a:lstStyle/>
          <a:p>
            <a:pPr eaLnBrk="1" hangingPunct="1">
              <a:defRPr/>
            </a:pPr>
            <a:r>
              <a:rPr lang="en-US" sz="2800" smtClean="0"/>
              <a:t>In modelling and algorithmic research, the results after interpretation must be validated by using past data. </a:t>
            </a:r>
          </a:p>
          <a:p>
            <a:pPr eaLnBrk="1" hangingPunct="1">
              <a:defRPr/>
            </a:pPr>
            <a:r>
              <a:rPr lang="en-US" sz="2800" smtClean="0"/>
              <a:t>Validation gives credibility of the results</a:t>
            </a:r>
          </a:p>
          <a:p>
            <a:pPr eaLnBrk="1" hangingPunct="1">
              <a:defRPr/>
            </a:pPr>
            <a:r>
              <a:rPr lang="en-US" sz="2800" smtClean="0"/>
              <a:t>If there is mismatch, assumptions and modelling exercise must be revisited the results are validated</a:t>
            </a:r>
          </a:p>
          <a:p>
            <a:pPr eaLnBrk="1" hangingPunct="1">
              <a:defRPr/>
            </a:pPr>
            <a:r>
              <a:rPr lang="en-US" sz="2800" smtClean="0"/>
              <a:t>In testing hypotheses, validity is built-in in the significance level. Inferences from research can act as guidelines for forming policies or bringing changes in the system for betterment.</a:t>
            </a:r>
          </a:p>
        </p:txBody>
      </p:sp>
    </p:spTree>
    <p:extLst>
      <p:ext uri="{BB962C8B-B14F-4D97-AF65-F5344CB8AC3E}">
        <p14:creationId xmlns:p14="http://schemas.microsoft.com/office/powerpoint/2010/main" val="370319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p:cNvSpPr>
            <a:spLocks noGrp="1"/>
          </p:cNvSpPr>
          <p:nvPr>
            <p:ph type="sldNum" sz="quarter" idx="4294967295"/>
          </p:nvPr>
        </p:nvSpPr>
        <p:spPr>
          <a:xfrm>
            <a:off x="6553200" y="6248400"/>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9pPr>
          </a:lstStyle>
          <a:p>
            <a:pPr eaLnBrk="1" hangingPunct="1"/>
            <a:fld id="{9FB9AF77-6164-4457-A654-540B507D1EB9}" type="slidenum">
              <a:rPr lang="en-US" smtClean="0">
                <a:latin typeface="Arial" charset="0"/>
              </a:rPr>
              <a:pPr eaLnBrk="1" hangingPunct="1"/>
              <a:t>15</a:t>
            </a:fld>
            <a:endParaRPr lang="en-US" smtClean="0">
              <a:latin typeface="Arial" charset="0"/>
            </a:endParaRPr>
          </a:p>
        </p:txBody>
      </p:sp>
      <p:sp>
        <p:nvSpPr>
          <p:cNvPr id="138242" name="Rectangle 2"/>
          <p:cNvSpPr>
            <a:spLocks noGrp="1" noRot="1" noChangeArrowheads="1"/>
          </p:cNvSpPr>
          <p:nvPr>
            <p:ph type="title"/>
          </p:nvPr>
        </p:nvSpPr>
        <p:spPr>
          <a:xfrm>
            <a:off x="457200" y="274638"/>
            <a:ext cx="8229600" cy="715962"/>
          </a:xfrm>
        </p:spPr>
        <p:txBody>
          <a:bodyPr/>
          <a:lstStyle/>
          <a:p>
            <a:pPr eaLnBrk="1" hangingPunct="1">
              <a:defRPr/>
            </a:pPr>
            <a:r>
              <a:rPr lang="en-US" sz="3600" u="sng" dirty="0" smtClean="0"/>
              <a:t>Step 9. Preparation of report</a:t>
            </a:r>
          </a:p>
        </p:txBody>
      </p:sp>
      <p:sp>
        <p:nvSpPr>
          <p:cNvPr id="138243" name="Rectangle 3"/>
          <p:cNvSpPr>
            <a:spLocks noGrp="1" noChangeArrowheads="1"/>
          </p:cNvSpPr>
          <p:nvPr>
            <p:ph type="body" idx="1"/>
          </p:nvPr>
        </p:nvSpPr>
        <p:spPr>
          <a:xfrm>
            <a:off x="228600" y="914400"/>
            <a:ext cx="8763000" cy="4876800"/>
          </a:xfrm>
        </p:spPr>
        <p:txBody>
          <a:bodyPr/>
          <a:lstStyle/>
          <a:p>
            <a:pPr eaLnBrk="1" hangingPunct="1">
              <a:defRPr/>
            </a:pPr>
            <a:r>
              <a:rPr lang="en-US" dirty="0" smtClean="0"/>
              <a:t>Preliminary </a:t>
            </a:r>
            <a:r>
              <a:rPr lang="en-US" dirty="0" smtClean="0"/>
              <a:t>pages</a:t>
            </a:r>
          </a:p>
          <a:p>
            <a:pPr lvl="1">
              <a:defRPr/>
            </a:pPr>
            <a:r>
              <a:rPr lang="en-US" dirty="0" smtClean="0"/>
              <a:t>Cover Page, </a:t>
            </a:r>
            <a:r>
              <a:rPr lang="en-US" dirty="0" err="1" smtClean="0"/>
              <a:t>Bonafide</a:t>
            </a:r>
            <a:r>
              <a:rPr lang="en-US" dirty="0" smtClean="0"/>
              <a:t> Certificate, Declaration, Table of Contents, List of Tables, List of Figures, List of Symbols and Abbreviations, Acknowledgement, Abstract</a:t>
            </a:r>
            <a:endParaRPr lang="en-US" dirty="0" smtClean="0"/>
          </a:p>
          <a:p>
            <a:pPr eaLnBrk="1" hangingPunct="1">
              <a:defRPr/>
            </a:pPr>
            <a:r>
              <a:rPr lang="en-US" dirty="0" smtClean="0"/>
              <a:t>Main </a:t>
            </a:r>
            <a:r>
              <a:rPr lang="en-US" dirty="0" smtClean="0"/>
              <a:t>text</a:t>
            </a:r>
          </a:p>
          <a:p>
            <a:pPr lvl="1">
              <a:defRPr/>
            </a:pPr>
            <a:r>
              <a:rPr lang="en-US" dirty="0" smtClean="0"/>
              <a:t>Introduction, Chapters</a:t>
            </a:r>
            <a:endParaRPr lang="en-US" dirty="0" smtClean="0"/>
          </a:p>
          <a:p>
            <a:pPr eaLnBrk="1" hangingPunct="1">
              <a:defRPr/>
            </a:pPr>
            <a:r>
              <a:rPr lang="en-US" dirty="0" smtClean="0"/>
              <a:t>End matter</a:t>
            </a:r>
          </a:p>
          <a:p>
            <a:pPr lvl="1">
              <a:defRPr/>
            </a:pPr>
            <a:r>
              <a:rPr lang="en-US" dirty="0" smtClean="0"/>
              <a:t>Conclusion, Scope for future work, References, List of Publications</a:t>
            </a:r>
            <a:endParaRPr lang="en-US" dirty="0" smtClean="0"/>
          </a:p>
          <a:p>
            <a:pPr eaLnBrk="1" hangingPunct="1">
              <a:defRPr/>
            </a:pPr>
            <a:endParaRPr lang="en-US" dirty="0" smtClean="0"/>
          </a:p>
        </p:txBody>
      </p:sp>
    </p:spTree>
    <p:extLst>
      <p:ext uri="{BB962C8B-B14F-4D97-AF65-F5344CB8AC3E}">
        <p14:creationId xmlns:p14="http://schemas.microsoft.com/office/powerpoint/2010/main" val="2847244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p:cNvSpPr>
            <a:spLocks noGrp="1"/>
          </p:cNvSpPr>
          <p:nvPr>
            <p:ph type="sldNum" sz="quarter" idx="4294967295"/>
          </p:nvPr>
        </p:nvSpPr>
        <p:spPr>
          <a:xfrm>
            <a:off x="6553200" y="6248400"/>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9pPr>
          </a:lstStyle>
          <a:p>
            <a:pPr eaLnBrk="1" hangingPunct="1"/>
            <a:fld id="{EEAABC47-F472-4836-98AB-5C20CE09D57D}" type="slidenum">
              <a:rPr lang="en-US" smtClean="0">
                <a:latin typeface="Arial" charset="0"/>
              </a:rPr>
              <a:pPr eaLnBrk="1" hangingPunct="1"/>
              <a:t>16</a:t>
            </a:fld>
            <a:endParaRPr lang="en-US" smtClean="0">
              <a:latin typeface="Arial" charset="0"/>
            </a:endParaRPr>
          </a:p>
        </p:txBody>
      </p:sp>
      <p:sp>
        <p:nvSpPr>
          <p:cNvPr id="139266" name="Rectangle 2"/>
          <p:cNvSpPr>
            <a:spLocks noGrp="1" noRot="1" noChangeArrowheads="1"/>
          </p:cNvSpPr>
          <p:nvPr>
            <p:ph type="title"/>
          </p:nvPr>
        </p:nvSpPr>
        <p:spPr>
          <a:xfrm>
            <a:off x="457200" y="609600"/>
            <a:ext cx="8229600" cy="1219200"/>
          </a:xfrm>
        </p:spPr>
        <p:txBody>
          <a:bodyPr/>
          <a:lstStyle/>
          <a:p>
            <a:pPr eaLnBrk="1" hangingPunct="1">
              <a:defRPr/>
            </a:pPr>
            <a:r>
              <a:rPr lang="en-US" u="sng" smtClean="0"/>
              <a:t>Validity in research</a:t>
            </a:r>
          </a:p>
        </p:txBody>
      </p:sp>
      <p:sp>
        <p:nvSpPr>
          <p:cNvPr id="139267" name="Rectangle 3"/>
          <p:cNvSpPr>
            <a:spLocks noGrp="1" noChangeArrowheads="1"/>
          </p:cNvSpPr>
          <p:nvPr>
            <p:ph type="body" idx="1"/>
          </p:nvPr>
        </p:nvSpPr>
        <p:spPr>
          <a:xfrm>
            <a:off x="457200" y="1828800"/>
            <a:ext cx="8229600" cy="4724400"/>
          </a:xfrm>
        </p:spPr>
        <p:txBody>
          <a:bodyPr/>
          <a:lstStyle/>
          <a:p>
            <a:pPr eaLnBrk="1" hangingPunct="1">
              <a:defRPr/>
            </a:pPr>
            <a:r>
              <a:rPr lang="en-US" sz="3600" b="1" smtClean="0"/>
              <a:t>Refers to the conceptual and scientific soundness of a research study.</a:t>
            </a:r>
          </a:p>
          <a:p>
            <a:pPr lvl="1" eaLnBrk="1" hangingPunct="1">
              <a:defRPr/>
            </a:pPr>
            <a:r>
              <a:rPr lang="en-US" sz="3600" b="1" smtClean="0"/>
              <a:t>Internal validity</a:t>
            </a:r>
          </a:p>
          <a:p>
            <a:pPr lvl="1" eaLnBrk="1" hangingPunct="1">
              <a:defRPr/>
            </a:pPr>
            <a:r>
              <a:rPr lang="en-US" sz="3600" b="1" smtClean="0"/>
              <a:t>External validity</a:t>
            </a:r>
          </a:p>
          <a:p>
            <a:pPr lvl="1" eaLnBrk="1" hangingPunct="1">
              <a:defRPr/>
            </a:pPr>
            <a:r>
              <a:rPr lang="en-US" sz="3600" b="1" smtClean="0"/>
              <a:t>Construct validity</a:t>
            </a:r>
          </a:p>
          <a:p>
            <a:pPr lvl="1" eaLnBrk="1" hangingPunct="1">
              <a:defRPr/>
            </a:pPr>
            <a:r>
              <a:rPr lang="en-US" sz="3600" b="1" smtClean="0"/>
              <a:t>Statistical conclusion validity</a:t>
            </a:r>
          </a:p>
        </p:txBody>
      </p:sp>
    </p:spTree>
    <p:extLst>
      <p:ext uri="{BB962C8B-B14F-4D97-AF65-F5344CB8AC3E}">
        <p14:creationId xmlns:p14="http://schemas.microsoft.com/office/powerpoint/2010/main" val="4284001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buFont typeface="Wingdings" pitchFamily="2" charset="2"/>
              <a:buNone/>
              <a:defRPr/>
            </a:pPr>
            <a:r>
              <a:rPr lang="en-US" dirty="0" smtClean="0"/>
              <a:t> (c) </a:t>
            </a:r>
            <a:r>
              <a:rPr lang="en-US" b="1" i="1" dirty="0" smtClean="0"/>
              <a:t>Main report: </a:t>
            </a:r>
            <a:r>
              <a:rPr lang="en-US" i="1" dirty="0" smtClean="0"/>
              <a:t>The main body of the report should be presented in </a:t>
            </a:r>
            <a:r>
              <a:rPr lang="en-US" b="1" i="1" dirty="0" smtClean="0"/>
              <a:t>logical sequence and </a:t>
            </a:r>
            <a:r>
              <a:rPr lang="en-US" b="1" dirty="0" smtClean="0"/>
              <a:t>broken-down into readily identifiable sections.</a:t>
            </a:r>
          </a:p>
          <a:p>
            <a:pPr eaLnBrk="1" hangingPunct="1">
              <a:buFont typeface="Wingdings" pitchFamily="2" charset="2"/>
              <a:buNone/>
              <a:defRPr/>
            </a:pPr>
            <a:r>
              <a:rPr lang="en-US" dirty="0" smtClean="0"/>
              <a:t>    (d)</a:t>
            </a:r>
            <a:r>
              <a:rPr lang="en-US" b="1" dirty="0" smtClean="0"/>
              <a:t> </a:t>
            </a:r>
            <a:r>
              <a:rPr lang="en-US" b="1" i="1" dirty="0" smtClean="0"/>
              <a:t>Conclusion: </a:t>
            </a:r>
            <a:r>
              <a:rPr lang="en-US" dirty="0" smtClean="0"/>
              <a:t>results of his research should be clearly and precisely. Final summing up</a:t>
            </a:r>
            <a:endParaRPr lang="en-US" dirty="0"/>
          </a:p>
        </p:txBody>
      </p:sp>
    </p:spTree>
    <p:extLst>
      <p:ext uri="{BB962C8B-B14F-4D97-AF65-F5344CB8AC3E}">
        <p14:creationId xmlns:p14="http://schemas.microsoft.com/office/powerpoint/2010/main" val="5138282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eaLnBrk="1" hangingPunct="1">
              <a:defRPr/>
            </a:pPr>
            <a:r>
              <a:rPr lang="en-US" dirty="0"/>
              <a:t>Report should be written in a concise and objective style </a:t>
            </a:r>
            <a:r>
              <a:rPr lang="en-US" b="1" dirty="0"/>
              <a:t>in simple language avoiding </a:t>
            </a:r>
            <a:r>
              <a:rPr lang="en-US" b="1" dirty="0" smtClean="0"/>
              <a:t>vague expressions </a:t>
            </a:r>
            <a:r>
              <a:rPr lang="en-US" dirty="0"/>
              <a:t>such as ‘it seems,’ ‘there may be’, and the like</a:t>
            </a:r>
            <a:r>
              <a:rPr lang="en-US" dirty="0" smtClean="0"/>
              <a:t>.</a:t>
            </a:r>
          </a:p>
          <a:p>
            <a:pPr eaLnBrk="1" hangingPunct="1">
              <a:defRPr/>
            </a:pPr>
            <a:r>
              <a:rPr lang="en-US" b="1" dirty="0"/>
              <a:t>Charts and illustrations </a:t>
            </a:r>
            <a:r>
              <a:rPr lang="en-US" dirty="0"/>
              <a:t>in the main report should be used only if they present the </a:t>
            </a:r>
            <a:r>
              <a:rPr lang="en-US" dirty="0" smtClean="0"/>
              <a:t>information more </a:t>
            </a:r>
            <a:r>
              <a:rPr lang="en-US" dirty="0"/>
              <a:t>clearly and forcibly</a:t>
            </a:r>
            <a:r>
              <a:rPr lang="en-US" dirty="0" smtClean="0"/>
              <a:t>.</a:t>
            </a:r>
          </a:p>
          <a:p>
            <a:pPr eaLnBrk="1" hangingPunct="1">
              <a:defRPr/>
            </a:pPr>
            <a:r>
              <a:rPr lang="en-US" dirty="0"/>
              <a:t>Calculated ‘confidence limits’ must be mentioned and the </a:t>
            </a:r>
            <a:r>
              <a:rPr lang="en-US" b="1" dirty="0"/>
              <a:t>various constraints </a:t>
            </a:r>
            <a:r>
              <a:rPr lang="en-US" b="1" dirty="0" smtClean="0"/>
              <a:t>experienced in </a:t>
            </a:r>
            <a:r>
              <a:rPr lang="en-US" b="1" dirty="0"/>
              <a:t>conducting research operations may as well be stat</a:t>
            </a:r>
            <a:r>
              <a:rPr lang="en-US" dirty="0"/>
              <a:t>ed.</a:t>
            </a:r>
          </a:p>
        </p:txBody>
      </p:sp>
    </p:spTree>
    <p:extLst>
      <p:ext uri="{BB962C8B-B14F-4D97-AF65-F5344CB8AC3E}">
        <p14:creationId xmlns:p14="http://schemas.microsoft.com/office/powerpoint/2010/main" val="1627431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62000" y="762000"/>
            <a:ext cx="5029200" cy="1143000"/>
          </a:xfrm>
        </p:spPr>
        <p:txBody>
          <a:bodyPr/>
          <a:lstStyle/>
          <a:p>
            <a:r>
              <a:rPr lang="en-US" smtClean="0"/>
              <a:t>Dr. Unnikrishnan P.C.   </a:t>
            </a:r>
          </a:p>
        </p:txBody>
      </p:sp>
      <p:sp>
        <p:nvSpPr>
          <p:cNvPr id="6147" name="Content Placeholder 2"/>
          <p:cNvSpPr>
            <a:spLocks noGrp="1"/>
          </p:cNvSpPr>
          <p:nvPr>
            <p:ph idx="1"/>
          </p:nvPr>
        </p:nvSpPr>
        <p:spPr/>
        <p:txBody>
          <a:bodyPr/>
          <a:lstStyle/>
          <a:p>
            <a:endParaRPr lang="en-US" b="1" smtClean="0"/>
          </a:p>
          <a:p>
            <a:r>
              <a:rPr lang="en-US" b="1" smtClean="0"/>
              <a:t>BTech. : </a:t>
            </a:r>
            <a:r>
              <a:rPr lang="en-US" smtClean="0"/>
              <a:t>EEE, NSS College of Engineering, 1981-85.</a:t>
            </a:r>
          </a:p>
          <a:p>
            <a:r>
              <a:rPr lang="en-US" b="1" smtClean="0"/>
              <a:t>MTech:</a:t>
            </a:r>
            <a:r>
              <a:rPr lang="en-US" smtClean="0"/>
              <a:t> Control &amp; Instrumentation, IIT Bombay,1990-92.</a:t>
            </a:r>
          </a:p>
          <a:p>
            <a:r>
              <a:rPr lang="en-US" b="1" smtClean="0"/>
              <a:t>PhD.   : </a:t>
            </a:r>
            <a:r>
              <a:rPr lang="en-US" smtClean="0"/>
              <a:t>EEE, Karpagam University, Coimbatore, 2010-2016.</a:t>
            </a:r>
          </a:p>
        </p:txBody>
      </p:sp>
      <p:pic>
        <p:nvPicPr>
          <p:cNvPr id="6148" name="Picture 1" descr="G:\UKNair\Personnel\Passport-And-Certiicates\Photo-UK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269875"/>
            <a:ext cx="1600200" cy="205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822768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762000" y="762000"/>
            <a:ext cx="5029200" cy="1143000"/>
          </a:xfrm>
        </p:spPr>
        <p:txBody>
          <a:bodyPr/>
          <a:lstStyle/>
          <a:p>
            <a:r>
              <a:rPr lang="en-US" smtClean="0"/>
              <a:t>Dr. Unnikrishnan P.C.   </a:t>
            </a:r>
          </a:p>
        </p:txBody>
      </p:sp>
      <p:sp>
        <p:nvSpPr>
          <p:cNvPr id="7171" name="Content Placeholder 2"/>
          <p:cNvSpPr>
            <a:spLocks noGrp="1"/>
          </p:cNvSpPr>
          <p:nvPr>
            <p:ph idx="1"/>
          </p:nvPr>
        </p:nvSpPr>
        <p:spPr>
          <a:xfrm>
            <a:off x="914400" y="2287588"/>
            <a:ext cx="7693025" cy="4267200"/>
          </a:xfrm>
        </p:spPr>
        <p:txBody>
          <a:bodyPr/>
          <a:lstStyle/>
          <a:p>
            <a:r>
              <a:rPr lang="en-US" b="1" smtClean="0"/>
              <a:t>1986-1996 : </a:t>
            </a:r>
            <a:r>
              <a:rPr lang="en-US" smtClean="0"/>
              <a:t>Assistant Professor and Associate Professor, Rajasthan Technical University, Kota, India</a:t>
            </a:r>
          </a:p>
          <a:p>
            <a:r>
              <a:rPr lang="en-US" b="1" smtClean="0"/>
              <a:t>1996-2016 :</a:t>
            </a:r>
            <a:r>
              <a:rPr lang="en-US" smtClean="0"/>
              <a:t> Assistant Professor, Academic Coordinator, Registrar, Head of Section and Head of the Department at  Colleges of Technology, Ministry of Manpower, Muscat, Sultanate of Oman.</a:t>
            </a:r>
          </a:p>
          <a:p>
            <a:r>
              <a:rPr lang="en-US" b="1" smtClean="0"/>
              <a:t>2016 -        :</a:t>
            </a:r>
            <a:r>
              <a:rPr lang="en-US" smtClean="0"/>
              <a:t> Professor, EEE, RSET</a:t>
            </a:r>
          </a:p>
          <a:p>
            <a:endParaRPr lang="en-US" smtClean="0"/>
          </a:p>
        </p:txBody>
      </p:sp>
      <p:pic>
        <p:nvPicPr>
          <p:cNvPr id="7172" name="Picture 1" descr="G:\UKNair\Personnel\Passport-And-Certiicates\Photo-UK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269875"/>
            <a:ext cx="1600200" cy="205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522936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539552" y="1337129"/>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b="1" dirty="0" smtClean="0"/>
              <a:t>Module IV</a:t>
            </a:r>
            <a:endParaRPr lang="en-US" b="1" dirty="0"/>
          </a:p>
        </p:txBody>
      </p:sp>
      <p:sp>
        <p:nvSpPr>
          <p:cNvPr id="5" name="Title 1"/>
          <p:cNvSpPr txBox="1">
            <a:spLocks/>
          </p:cNvSpPr>
          <p:nvPr/>
        </p:nvSpPr>
        <p:spPr bwMode="auto">
          <a:xfrm>
            <a:off x="691952" y="2636912"/>
            <a:ext cx="7924800"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457200" indent="-457200" algn="l">
              <a:buClr>
                <a:schemeClr val="accent6">
                  <a:lumMod val="50000"/>
                </a:schemeClr>
              </a:buClr>
              <a:buSzPct val="100000"/>
              <a:buFont typeface="Wingdings" pitchFamily="2" charset="2"/>
              <a:buChar char="q"/>
            </a:pPr>
            <a:r>
              <a:rPr lang="en-US" sz="2800" b="1" dirty="0" smtClean="0"/>
              <a:t>Meaning </a:t>
            </a:r>
            <a:r>
              <a:rPr lang="en-US" sz="2800" b="1" dirty="0"/>
              <a:t>of interpretation and </a:t>
            </a:r>
            <a:r>
              <a:rPr lang="en-US" sz="2800" b="1" dirty="0" smtClean="0"/>
              <a:t>inference</a:t>
            </a:r>
            <a:r>
              <a:rPr lang="en-US" sz="2800" dirty="0"/>
              <a:t>	</a:t>
            </a:r>
          </a:p>
          <a:p>
            <a:pPr marL="457200" indent="-457200" algn="l">
              <a:buClr>
                <a:schemeClr val="accent6">
                  <a:lumMod val="50000"/>
                </a:schemeClr>
              </a:buClr>
              <a:buSzPct val="100000"/>
              <a:buFont typeface="Wingdings" pitchFamily="2" charset="2"/>
              <a:buChar char="q"/>
            </a:pPr>
            <a:endParaRPr lang="en-US" sz="2800" b="1" dirty="0"/>
          </a:p>
        </p:txBody>
      </p:sp>
    </p:spTree>
    <p:extLst>
      <p:ext uri="{BB962C8B-B14F-4D97-AF65-F5344CB8AC3E}">
        <p14:creationId xmlns:p14="http://schemas.microsoft.com/office/powerpoint/2010/main" val="3819593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153400" cy="490066"/>
          </a:xfrm>
        </p:spPr>
        <p:txBody>
          <a:bodyPr>
            <a:normAutofit fontScale="90000"/>
          </a:bodyPr>
          <a:lstStyle/>
          <a:p>
            <a:pPr eaLnBrk="1" hangingPunct="1">
              <a:defRPr/>
            </a:pPr>
            <a:r>
              <a:rPr lang="en-US" dirty="0" smtClean="0"/>
              <a:t>Research Process </a:t>
            </a:r>
            <a:endParaRPr lang="en-US" dirty="0"/>
          </a:p>
        </p:txBody>
      </p:sp>
      <p:sp>
        <p:nvSpPr>
          <p:cNvPr id="5" name="Rectangle 2"/>
          <p:cNvSpPr txBox="1">
            <a:spLocks noRot="1" noChangeArrowheads="1"/>
          </p:cNvSpPr>
          <p:nvPr/>
        </p:nvSpPr>
        <p:spPr bwMode="auto">
          <a:xfrm>
            <a:off x="239109" y="836712"/>
            <a:ext cx="8153400" cy="615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defRPr/>
            </a:pPr>
            <a:r>
              <a:rPr lang="en-US" sz="3200" u="sng" dirty="0" smtClean="0"/>
              <a:t>Step VII. Interpret and Report</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452329"/>
            <a:ext cx="8905875" cy="432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7332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eaLnBrk="1" hangingPunct="1">
              <a:defRPr/>
            </a:pPr>
            <a:r>
              <a:rPr lang="en-US" sz="3200" b="1" dirty="0" smtClean="0"/>
              <a:t>VII(a). Generalizations </a:t>
            </a:r>
            <a:r>
              <a:rPr lang="en-US" sz="3200" b="1" dirty="0"/>
              <a:t>and interpretation:</a:t>
            </a:r>
          </a:p>
        </p:txBody>
      </p:sp>
      <p:sp>
        <p:nvSpPr>
          <p:cNvPr id="3" name="Content Placeholder 2"/>
          <p:cNvSpPr>
            <a:spLocks noGrp="1"/>
          </p:cNvSpPr>
          <p:nvPr>
            <p:ph idx="1"/>
          </p:nvPr>
        </p:nvSpPr>
        <p:spPr/>
        <p:txBody>
          <a:bodyPr/>
          <a:lstStyle/>
          <a:p>
            <a:pPr eaLnBrk="1" hangingPunct="1">
              <a:defRPr/>
            </a:pPr>
            <a:r>
              <a:rPr lang="en-US" b="1" dirty="0"/>
              <a:t>If a hypothesis is tested and upheld several times</a:t>
            </a:r>
            <a:r>
              <a:rPr lang="en-US" dirty="0"/>
              <a:t>, it </a:t>
            </a:r>
            <a:r>
              <a:rPr lang="en-US" dirty="0" smtClean="0"/>
              <a:t>may be </a:t>
            </a:r>
            <a:r>
              <a:rPr lang="en-US" dirty="0"/>
              <a:t>possible for the </a:t>
            </a:r>
            <a:r>
              <a:rPr lang="en-US" b="1" dirty="0"/>
              <a:t>researcher to arrive at </a:t>
            </a:r>
            <a:r>
              <a:rPr lang="en-US" b="1" dirty="0" smtClean="0"/>
              <a:t>generalization</a:t>
            </a:r>
          </a:p>
          <a:p>
            <a:pPr eaLnBrk="1" hangingPunct="1">
              <a:defRPr/>
            </a:pPr>
            <a:r>
              <a:rPr lang="en-US" b="1" dirty="0" smtClean="0"/>
              <a:t>Interpretation: </a:t>
            </a:r>
            <a:r>
              <a:rPr lang="en-US" dirty="0" smtClean="0"/>
              <a:t>If </a:t>
            </a:r>
            <a:r>
              <a:rPr lang="en-US" dirty="0"/>
              <a:t>the researcher had </a:t>
            </a:r>
            <a:r>
              <a:rPr lang="en-US" dirty="0" smtClean="0"/>
              <a:t>no hypothesis </a:t>
            </a:r>
            <a:r>
              <a:rPr lang="en-US" dirty="0"/>
              <a:t>to start with, he might seek to explain his findings on the basis of some theory.</a:t>
            </a:r>
          </a:p>
        </p:txBody>
      </p:sp>
    </p:spTree>
    <p:extLst>
      <p:ext uri="{BB962C8B-B14F-4D97-AF65-F5344CB8AC3E}">
        <p14:creationId xmlns:p14="http://schemas.microsoft.com/office/powerpoint/2010/main" val="1264738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eaLnBrk="1" hangingPunct="1">
              <a:defRPr/>
            </a:pPr>
            <a:r>
              <a:rPr lang="en-US" sz="3200" b="1" dirty="0" smtClean="0"/>
              <a:t>VII(b). </a:t>
            </a:r>
            <a:r>
              <a:rPr lang="en-US" sz="3200" b="1" dirty="0"/>
              <a:t>Preparation of the report or the thesis</a:t>
            </a:r>
            <a:r>
              <a:rPr lang="en-US" sz="3200" dirty="0"/>
              <a:t>:</a:t>
            </a:r>
          </a:p>
        </p:txBody>
      </p:sp>
      <p:sp>
        <p:nvSpPr>
          <p:cNvPr id="3" name="Content Placeholder 2"/>
          <p:cNvSpPr>
            <a:spLocks noGrp="1"/>
          </p:cNvSpPr>
          <p:nvPr>
            <p:ph idx="1"/>
          </p:nvPr>
        </p:nvSpPr>
        <p:spPr/>
        <p:txBody>
          <a:bodyPr>
            <a:normAutofit lnSpcReduction="10000"/>
          </a:bodyPr>
          <a:lstStyle/>
          <a:p>
            <a:pPr eaLnBrk="1" hangingPunct="1">
              <a:defRPr/>
            </a:pPr>
            <a:r>
              <a:rPr lang="en-US" dirty="0" smtClean="0"/>
              <a:t>The </a:t>
            </a:r>
            <a:r>
              <a:rPr lang="en-US" b="1" i="1" dirty="0"/>
              <a:t>layout</a:t>
            </a:r>
            <a:r>
              <a:rPr lang="en-US" dirty="0"/>
              <a:t> of the report should be as follows: </a:t>
            </a:r>
            <a:r>
              <a:rPr lang="en-US" b="1" dirty="0"/>
              <a:t>(</a:t>
            </a:r>
            <a:r>
              <a:rPr lang="en-US" b="1" i="1" dirty="0" err="1"/>
              <a:t>i</a:t>
            </a:r>
            <a:r>
              <a:rPr lang="en-US" b="1" i="1" dirty="0"/>
              <a:t>) the preliminary pages; (ii) the main </a:t>
            </a:r>
            <a:r>
              <a:rPr lang="en-US" b="1" i="1" dirty="0" smtClean="0"/>
              <a:t>text, </a:t>
            </a:r>
            <a:r>
              <a:rPr lang="en-US" b="1" dirty="0" smtClean="0"/>
              <a:t>and </a:t>
            </a:r>
            <a:r>
              <a:rPr lang="en-US" b="1" dirty="0"/>
              <a:t>(</a:t>
            </a:r>
            <a:r>
              <a:rPr lang="en-US" b="1" i="1" dirty="0"/>
              <a:t>iii) the end matter.</a:t>
            </a:r>
          </a:p>
          <a:p>
            <a:pPr eaLnBrk="1" hangingPunct="1">
              <a:buFont typeface="Wingdings" pitchFamily="2" charset="2"/>
              <a:buNone/>
              <a:defRPr/>
            </a:pPr>
            <a:r>
              <a:rPr lang="en-US" i="1" dirty="0" smtClean="0"/>
              <a:t>    In </a:t>
            </a:r>
            <a:r>
              <a:rPr lang="en-US" i="1" dirty="0"/>
              <a:t>its </a:t>
            </a:r>
            <a:r>
              <a:rPr lang="en-US" b="1" i="1" dirty="0"/>
              <a:t>preliminary </a:t>
            </a:r>
            <a:r>
              <a:rPr lang="en-US" b="1" i="1" dirty="0" smtClean="0"/>
              <a:t>page</a:t>
            </a:r>
            <a:r>
              <a:rPr lang="en-US" i="1" dirty="0" smtClean="0"/>
              <a:t>s: </a:t>
            </a:r>
            <a:r>
              <a:rPr lang="en-US" b="1" i="1" dirty="0" smtClean="0"/>
              <a:t>title</a:t>
            </a:r>
            <a:r>
              <a:rPr lang="en-US" i="1" dirty="0" smtClean="0"/>
              <a:t> </a:t>
            </a:r>
            <a:r>
              <a:rPr lang="en-US" i="1" dirty="0"/>
              <a:t>and date followed by </a:t>
            </a:r>
            <a:r>
              <a:rPr lang="en-US" b="1" i="1" dirty="0" smtClean="0"/>
              <a:t>acknowledgements</a:t>
            </a:r>
            <a:r>
              <a:rPr lang="en-US" i="1" dirty="0" smtClean="0"/>
              <a:t> </a:t>
            </a:r>
            <a:r>
              <a:rPr lang="en-US" dirty="0" smtClean="0"/>
              <a:t>and </a:t>
            </a:r>
            <a:r>
              <a:rPr lang="en-US" b="1" dirty="0" smtClean="0"/>
              <a:t>foreword</a:t>
            </a:r>
            <a:r>
              <a:rPr lang="en-US" dirty="0" smtClean="0"/>
              <a:t> in report. </a:t>
            </a:r>
            <a:r>
              <a:rPr lang="en-US" dirty="0"/>
              <a:t>Then </a:t>
            </a:r>
            <a:r>
              <a:rPr lang="en-US" b="1" dirty="0" smtClean="0"/>
              <a:t>table of contents </a:t>
            </a:r>
            <a:r>
              <a:rPr lang="en-US" dirty="0"/>
              <a:t>followed by a </a:t>
            </a:r>
            <a:r>
              <a:rPr lang="en-US" b="1" dirty="0"/>
              <a:t>list of tables and </a:t>
            </a:r>
            <a:r>
              <a:rPr lang="en-US" b="1" dirty="0" smtClean="0"/>
              <a:t>list of </a:t>
            </a:r>
            <a:r>
              <a:rPr lang="en-US" b="1" dirty="0"/>
              <a:t>graphs </a:t>
            </a:r>
            <a:r>
              <a:rPr lang="en-US" dirty="0"/>
              <a:t>and </a:t>
            </a:r>
            <a:r>
              <a:rPr lang="en-US" dirty="0" smtClean="0"/>
              <a:t>charts</a:t>
            </a:r>
            <a:endParaRPr lang="en-US" dirty="0"/>
          </a:p>
        </p:txBody>
      </p:sp>
    </p:spTree>
    <p:extLst>
      <p:ext uri="{BB962C8B-B14F-4D97-AF65-F5344CB8AC3E}">
        <p14:creationId xmlns:p14="http://schemas.microsoft.com/office/powerpoint/2010/main" val="2460797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476672"/>
            <a:ext cx="8075240" cy="3917032"/>
          </a:xfrm>
        </p:spPr>
        <p:txBody>
          <a:bodyPr>
            <a:normAutofit fontScale="92500" lnSpcReduction="20000"/>
          </a:bodyPr>
          <a:lstStyle/>
          <a:p>
            <a:pPr eaLnBrk="1" hangingPunct="1">
              <a:buFont typeface="Wingdings" pitchFamily="2" charset="2"/>
              <a:buNone/>
              <a:defRPr/>
            </a:pPr>
            <a:r>
              <a:rPr lang="en-US" i="1" dirty="0" smtClean="0"/>
              <a:t>    The </a:t>
            </a:r>
            <a:r>
              <a:rPr lang="en-US" b="1" i="1" dirty="0" smtClean="0"/>
              <a:t>main te</a:t>
            </a:r>
            <a:r>
              <a:rPr lang="en-US" i="1" dirty="0" smtClean="0"/>
              <a:t>xt of the report:</a:t>
            </a:r>
            <a:r>
              <a:rPr lang="en-US" dirty="0" smtClean="0"/>
              <a:t>(a) </a:t>
            </a:r>
            <a:r>
              <a:rPr lang="en-US" b="1" i="1" dirty="0" smtClean="0"/>
              <a:t>Introduction: clear statement of the objective of the research</a:t>
            </a:r>
            <a:r>
              <a:rPr lang="en-US" i="1" dirty="0" smtClean="0"/>
              <a:t>, </a:t>
            </a:r>
            <a:r>
              <a:rPr lang="en-US" dirty="0" smtClean="0"/>
              <a:t>an explanation of the methodology of research and the scope of the study along with various limitations</a:t>
            </a:r>
          </a:p>
          <a:p>
            <a:pPr eaLnBrk="1" hangingPunct="1">
              <a:buFont typeface="Wingdings" pitchFamily="2" charset="2"/>
              <a:buNone/>
              <a:defRPr/>
            </a:pPr>
            <a:r>
              <a:rPr lang="en-US" dirty="0" smtClean="0"/>
              <a:t>     (b) </a:t>
            </a:r>
            <a:r>
              <a:rPr lang="en-US" b="1" i="1" dirty="0" smtClean="0"/>
              <a:t>Summary of findings</a:t>
            </a:r>
            <a:r>
              <a:rPr lang="en-US" i="1" dirty="0" smtClean="0"/>
              <a:t>: After introduction there would appear a statement of findings </a:t>
            </a:r>
            <a:r>
              <a:rPr lang="en-US" dirty="0" smtClean="0"/>
              <a:t>and recommendations in non-technical language. If the findings are extensive, they should be summarized.</a:t>
            </a:r>
          </a:p>
          <a:p>
            <a:pPr eaLnBrk="1" hangingPunct="1">
              <a:defRPr/>
            </a:pPr>
            <a:endParaRPr lang="en-US" dirty="0"/>
          </a:p>
        </p:txBody>
      </p:sp>
    </p:spTree>
    <p:extLst>
      <p:ext uri="{BB962C8B-B14F-4D97-AF65-F5344CB8AC3E}">
        <p14:creationId xmlns:p14="http://schemas.microsoft.com/office/powerpoint/2010/main" val="53185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p:cNvSpPr>
            <a:spLocks noGrp="1"/>
          </p:cNvSpPr>
          <p:nvPr>
            <p:ph type="sldNum" sz="quarter" idx="4294967295"/>
          </p:nvPr>
        </p:nvSpPr>
        <p:spPr>
          <a:xfrm>
            <a:off x="6553200" y="6248400"/>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a:solidFill>
                  <a:schemeClr val="tx1"/>
                </a:solidFill>
                <a:latin typeface="Garamond" pitchFamily="18" charset="0"/>
                <a:cs typeface="Arial" charset="0"/>
              </a:defRPr>
            </a:lvl9pPr>
          </a:lstStyle>
          <a:p>
            <a:pPr eaLnBrk="1" hangingPunct="1"/>
            <a:fld id="{9F562EFD-5A80-4B2A-B3B3-951B9B845ABA}" type="slidenum">
              <a:rPr lang="en-US" smtClean="0">
                <a:latin typeface="Arial" charset="0"/>
              </a:rPr>
              <a:pPr eaLnBrk="1" hangingPunct="1"/>
              <a:t>9</a:t>
            </a:fld>
            <a:endParaRPr lang="en-US" smtClean="0">
              <a:latin typeface="Arial" charset="0"/>
            </a:endParaRPr>
          </a:p>
        </p:txBody>
      </p:sp>
      <p:sp>
        <p:nvSpPr>
          <p:cNvPr id="135170" name="Rectangle 2"/>
          <p:cNvSpPr>
            <a:spLocks noGrp="1" noRot="1" noChangeArrowheads="1"/>
          </p:cNvSpPr>
          <p:nvPr>
            <p:ph type="title"/>
          </p:nvPr>
        </p:nvSpPr>
        <p:spPr/>
        <p:txBody>
          <a:bodyPr/>
          <a:lstStyle/>
          <a:p>
            <a:pPr eaLnBrk="1" hangingPunct="1">
              <a:defRPr/>
            </a:pPr>
            <a:r>
              <a:rPr lang="en-US" u="sng" smtClean="0"/>
              <a:t>Step 7. Interpretation of results</a:t>
            </a:r>
          </a:p>
        </p:txBody>
      </p:sp>
      <p:sp>
        <p:nvSpPr>
          <p:cNvPr id="135171" name="Rectangle 3"/>
          <p:cNvSpPr>
            <a:spLocks noGrp="1" noChangeArrowheads="1"/>
          </p:cNvSpPr>
          <p:nvPr>
            <p:ph type="body" idx="1"/>
          </p:nvPr>
        </p:nvSpPr>
        <p:spPr/>
        <p:txBody>
          <a:bodyPr/>
          <a:lstStyle/>
          <a:p>
            <a:pPr eaLnBrk="1" hangingPunct="1">
              <a:defRPr/>
            </a:pPr>
            <a:r>
              <a:rPr lang="en-US" smtClean="0"/>
              <a:t>If a hypothesis is tested and upheld several times, it may be possible for the researcher to come to generalization, that is to build a theory.</a:t>
            </a:r>
          </a:p>
          <a:p>
            <a:pPr eaLnBrk="1" hangingPunct="1">
              <a:defRPr/>
            </a:pPr>
            <a:r>
              <a:rPr lang="en-US" smtClean="0"/>
              <a:t> If there is no hypothesis to start with, the researcher may try to explain his findings based on some existing theory. This is called interpretation and this may lead to further research.</a:t>
            </a:r>
          </a:p>
          <a:p>
            <a:pPr eaLnBrk="1" hangingPunct="1">
              <a:defRPr/>
            </a:pPr>
            <a:endParaRPr lang="en-US" smtClean="0"/>
          </a:p>
        </p:txBody>
      </p:sp>
    </p:spTree>
    <p:extLst>
      <p:ext uri="{BB962C8B-B14F-4D97-AF65-F5344CB8AC3E}">
        <p14:creationId xmlns:p14="http://schemas.microsoft.com/office/powerpoint/2010/main" val="835719793"/>
      </p:ext>
    </p:extLst>
  </p:cSld>
  <p:clrMapOvr>
    <a:masterClrMapping/>
  </p:clrMapOvr>
</p:sld>
</file>

<file path=ppt/theme/theme1.xml><?xml version="1.0" encoding="utf-8"?>
<a:theme xmlns:a="http://schemas.openxmlformats.org/drawingml/2006/main" name="U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apsules">
  <a:themeElements>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UK</Template>
  <TotalTime>1627</TotalTime>
  <Words>1046</Words>
  <Application>Microsoft Office PowerPoint</Application>
  <PresentationFormat>On-screen Show (4:3)</PresentationFormat>
  <Paragraphs>72</Paragraphs>
  <Slides>18</Slides>
  <Notes>1</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UK</vt:lpstr>
      <vt:lpstr>Capsules</vt:lpstr>
      <vt:lpstr>Research Methodology</vt:lpstr>
      <vt:lpstr>Dr. Unnikrishnan P.C.   </vt:lpstr>
      <vt:lpstr>Dr. Unnikrishnan P.C.   </vt:lpstr>
      <vt:lpstr>PowerPoint Presentation</vt:lpstr>
      <vt:lpstr>Research Process </vt:lpstr>
      <vt:lpstr>VII(a). Generalizations and interpretation:</vt:lpstr>
      <vt:lpstr>VII(b). Preparation of the report or the thesis:</vt:lpstr>
      <vt:lpstr>PowerPoint Presentation</vt:lpstr>
      <vt:lpstr>Step 7. Interpretation of results</vt:lpstr>
      <vt:lpstr>Critical issues to be considered while interpreting data and drawing inferences from findings in survey based research</vt:lpstr>
      <vt:lpstr>Contd………</vt:lpstr>
      <vt:lpstr>In modelling research</vt:lpstr>
      <vt:lpstr>In algorithmic research</vt:lpstr>
      <vt:lpstr>Step 8. Validation of results</vt:lpstr>
      <vt:lpstr>Step 9. Preparation of report</vt:lpstr>
      <vt:lpstr>Validity in research</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Methodology</dc:title>
  <dc:creator>HP</dc:creator>
  <cp:lastModifiedBy>HP</cp:lastModifiedBy>
  <cp:revision>106</cp:revision>
  <dcterms:created xsi:type="dcterms:W3CDTF">2016-07-13T07:26:03Z</dcterms:created>
  <dcterms:modified xsi:type="dcterms:W3CDTF">2016-11-19T04:09:11Z</dcterms:modified>
</cp:coreProperties>
</file>